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80" r:id="rId5"/>
    <p:sldId id="262" r:id="rId6"/>
    <p:sldId id="267" r:id="rId7"/>
    <p:sldId id="259" r:id="rId8"/>
    <p:sldId id="277" r:id="rId9"/>
    <p:sldId id="27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78009"/>
    <a:srgbClr val="FF99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6" d="100"/>
          <a:sy n="116" d="100"/>
        </p:scale>
        <p:origin x="3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8B9A-ABC4-4995-9ACC-C741CCE2943B}"/>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A040D169-07E1-4A5F-A4C8-D675E2F70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644E3738-4551-48E2-B734-E5B76FF222EB}"/>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5" name="Footer Placeholder 4">
            <a:extLst>
              <a:ext uri="{FF2B5EF4-FFF2-40B4-BE49-F238E27FC236}">
                <a16:creationId xmlns:a16="http://schemas.microsoft.com/office/drawing/2014/main" id="{33A3AC41-9E7A-45D5-AFE6-D0763C3A63E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F1EF9BB-D4EF-4C8C-8021-4205BD6047C1}"/>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91866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6C3B-426F-4C2B-809D-EDB8B4351E65}"/>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F6A8999-DD62-4839-BF33-B57551CA607D}"/>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42AF32D-D5D7-4FE9-85E4-691BC63DB14A}"/>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5" name="Footer Placeholder 4">
            <a:extLst>
              <a:ext uri="{FF2B5EF4-FFF2-40B4-BE49-F238E27FC236}">
                <a16:creationId xmlns:a16="http://schemas.microsoft.com/office/drawing/2014/main" id="{5B4551D2-7DE4-4051-ACF2-D9BA8B403166}"/>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1DD6400-B866-49CC-B77D-07D6B55960CB}"/>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307618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EB533-78F8-423D-9264-F3D61229CC83}"/>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3B2BEA5A-A521-4A04-944B-226698422C4C}"/>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5066CE55-2224-407B-82F2-17BF9FF36795}"/>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5" name="Footer Placeholder 4">
            <a:extLst>
              <a:ext uri="{FF2B5EF4-FFF2-40B4-BE49-F238E27FC236}">
                <a16:creationId xmlns:a16="http://schemas.microsoft.com/office/drawing/2014/main" id="{34827BB7-C5B4-4F07-AE5E-DC6F0F3AB440}"/>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BFA34CE-0AF9-4D42-8E12-1D000D104F4F}"/>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225700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96BB-D8AA-4250-977D-4B7E44FAE66B}"/>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8D6BE481-E2FD-4C51-8D36-C20636B3D2CD}"/>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548BAC8-767F-445F-9141-F70504377E63}"/>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5" name="Footer Placeholder 4">
            <a:extLst>
              <a:ext uri="{FF2B5EF4-FFF2-40B4-BE49-F238E27FC236}">
                <a16:creationId xmlns:a16="http://schemas.microsoft.com/office/drawing/2014/main" id="{FCECDB7C-AEF7-4C75-8D6B-BD60CE1BA59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8D610FF-FC2E-406B-AEED-D583858DA267}"/>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399605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2DAF-CBEA-4B8D-BC0D-B40BC3166E8B}"/>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DF7CBF4C-FB8E-4B6E-8D83-3510EDC5F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B84E777-6128-404D-AA16-B38C55532857}"/>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5" name="Footer Placeholder 4">
            <a:extLst>
              <a:ext uri="{FF2B5EF4-FFF2-40B4-BE49-F238E27FC236}">
                <a16:creationId xmlns:a16="http://schemas.microsoft.com/office/drawing/2014/main" id="{8B9DB7AE-8173-4CF5-A301-A862BBCE2EA4}"/>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AAA4AFC-1364-4F58-84AF-D14962C40673}"/>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379432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4CBE-9A37-4CEB-AE4B-5EAB50308EFC}"/>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BF62BF4A-7DFF-40DD-A353-CCD4B12F128D}"/>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2F89106C-3278-4E3A-BDA8-79B5CBE7CEA5}"/>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FFF67F9F-4ADB-400E-A19E-6C853E4748AF}"/>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6" name="Footer Placeholder 5">
            <a:extLst>
              <a:ext uri="{FF2B5EF4-FFF2-40B4-BE49-F238E27FC236}">
                <a16:creationId xmlns:a16="http://schemas.microsoft.com/office/drawing/2014/main" id="{31CD48E7-BC2B-4320-87C6-DFD35BCC731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BF8089A6-26F5-47C2-96FA-141EFAB78B3D}"/>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397753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C2CA-2655-448C-AB76-51397096D9D3}"/>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3830B4DC-920F-4527-A46C-729A2CAF8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6EF707A2-5428-4AD6-99FA-E9E122FB6EBE}"/>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FA85D703-0ED7-44B1-ACB7-34A994962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6B0D0E00-0D22-4F04-A752-F9F596119BBD}"/>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F22DF449-E29E-4397-946C-E51608D03BB4}"/>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8" name="Footer Placeholder 7">
            <a:extLst>
              <a:ext uri="{FF2B5EF4-FFF2-40B4-BE49-F238E27FC236}">
                <a16:creationId xmlns:a16="http://schemas.microsoft.com/office/drawing/2014/main" id="{5A98DFB8-0FE7-4A1D-9DD1-A04289E5216C}"/>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AA48E9E7-8AC6-4644-901E-1C9DFB9B47A4}"/>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264989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0274-2999-42B6-A155-DE5A072BEAAD}"/>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A3BF6F42-4FC4-435C-BCF8-F92974137990}"/>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4" name="Footer Placeholder 3">
            <a:extLst>
              <a:ext uri="{FF2B5EF4-FFF2-40B4-BE49-F238E27FC236}">
                <a16:creationId xmlns:a16="http://schemas.microsoft.com/office/drawing/2014/main" id="{0DA39EEA-B457-40A2-85EE-2FB34D735990}"/>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BB859295-DF4D-4353-9790-B13F3F89198B}"/>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94159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3188D-4AAD-46AF-89B1-473DB4011872}"/>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3" name="Footer Placeholder 2">
            <a:extLst>
              <a:ext uri="{FF2B5EF4-FFF2-40B4-BE49-F238E27FC236}">
                <a16:creationId xmlns:a16="http://schemas.microsoft.com/office/drawing/2014/main" id="{5ADCB433-2F4A-443F-AE91-3B713C74EAA4}"/>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844A74B2-572F-4451-BFC7-5179F0EA564E}"/>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60494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E3E5-6F13-4501-A7AB-29AEC7D3C5C0}"/>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85E26D2-32A4-46F1-BC6F-5B78EA0E8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2E883D1E-F64D-4E64-BD49-F5743C5B6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E3D93FBB-BA94-4EB4-8015-522DC5F0D800}"/>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6" name="Footer Placeholder 5">
            <a:extLst>
              <a:ext uri="{FF2B5EF4-FFF2-40B4-BE49-F238E27FC236}">
                <a16:creationId xmlns:a16="http://schemas.microsoft.com/office/drawing/2014/main" id="{9704FD87-9E24-46D3-BE42-1436AE7FA2FD}"/>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52F7DD60-B4D4-40CD-9ABA-69587701630F}"/>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27094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6469-613C-42CB-96E5-BA3BBA42CC3C}"/>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21FE965D-3960-4A43-9632-2A4E8A2EA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117F137E-D654-42BD-A2BB-2ADFCDC4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91A09D75-03ED-4BA5-9AD4-11998AE2E078}"/>
              </a:ext>
            </a:extLst>
          </p:cNvPr>
          <p:cNvSpPr>
            <a:spLocks noGrp="1"/>
          </p:cNvSpPr>
          <p:nvPr>
            <p:ph type="dt" sz="half" idx="10"/>
          </p:nvPr>
        </p:nvSpPr>
        <p:spPr/>
        <p:txBody>
          <a:bodyPr/>
          <a:lstStyle/>
          <a:p>
            <a:fld id="{27BE2280-11E0-4D36-8D6A-A8AF279E08E4}" type="datetimeFigureOut">
              <a:rPr lang="zh-CN" altLang="en-US" smtClean="0"/>
              <a:t>2022/9/5</a:t>
            </a:fld>
            <a:endParaRPr lang="zh-CN" altLang="en-US"/>
          </a:p>
        </p:txBody>
      </p:sp>
      <p:sp>
        <p:nvSpPr>
          <p:cNvPr id="6" name="Footer Placeholder 5">
            <a:extLst>
              <a:ext uri="{FF2B5EF4-FFF2-40B4-BE49-F238E27FC236}">
                <a16:creationId xmlns:a16="http://schemas.microsoft.com/office/drawing/2014/main" id="{5371E46B-F1C6-46F0-A887-1EFFE3914DFB}"/>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7366C00-7C1A-4AA3-A077-C847160B27DF}"/>
              </a:ext>
            </a:extLst>
          </p:cNvPr>
          <p:cNvSpPr>
            <a:spLocks noGrp="1"/>
          </p:cNvSpPr>
          <p:nvPr>
            <p:ph type="sldNum" sz="quarter" idx="12"/>
          </p:nvPr>
        </p:nvSpPr>
        <p:spPr/>
        <p:txBody>
          <a:body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138220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481FAC-DE9B-41C2-8293-B1BF5755F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1CE2949E-995B-4444-AAF9-21AA92043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A2B2A13-8929-46BA-91EC-99F2CCADE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E2280-11E0-4D36-8D6A-A8AF279E08E4}" type="datetimeFigureOut">
              <a:rPr lang="zh-CN" altLang="en-US" smtClean="0"/>
              <a:t>2022/9/5</a:t>
            </a:fld>
            <a:endParaRPr lang="zh-CN" altLang="en-US"/>
          </a:p>
        </p:txBody>
      </p:sp>
      <p:sp>
        <p:nvSpPr>
          <p:cNvPr id="5" name="Footer Placeholder 4">
            <a:extLst>
              <a:ext uri="{FF2B5EF4-FFF2-40B4-BE49-F238E27FC236}">
                <a16:creationId xmlns:a16="http://schemas.microsoft.com/office/drawing/2014/main" id="{9018E6DF-0509-47B0-9450-B86CCC4A8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B32BA61C-ADF6-44AB-AC2A-272E808A49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B87DE-8FF1-4D92-A467-4CD1D85C3568}" type="slidenum">
              <a:rPr lang="zh-CN" altLang="en-US" smtClean="0"/>
              <a:t>‹#›</a:t>
            </a:fld>
            <a:endParaRPr lang="zh-CN" altLang="en-US"/>
          </a:p>
        </p:txBody>
      </p:sp>
    </p:spTree>
    <p:extLst>
      <p:ext uri="{BB962C8B-B14F-4D97-AF65-F5344CB8AC3E}">
        <p14:creationId xmlns:p14="http://schemas.microsoft.com/office/powerpoint/2010/main" val="93731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1.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bedroom&#10;&#10;Description automatically generated">
            <a:extLst>
              <a:ext uri="{FF2B5EF4-FFF2-40B4-BE49-F238E27FC236}">
                <a16:creationId xmlns:a16="http://schemas.microsoft.com/office/drawing/2014/main" id="{70EDBBF7-4145-4A9A-B94B-92655E950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95"/>
            <a:ext cx="12242924" cy="6899189"/>
          </a:xfrm>
          <a:prstGeom prst="rect">
            <a:avLst/>
          </a:prstGeom>
        </p:spPr>
      </p:pic>
      <p:sp>
        <p:nvSpPr>
          <p:cNvPr id="12" name="TextBox 11">
            <a:extLst>
              <a:ext uri="{FF2B5EF4-FFF2-40B4-BE49-F238E27FC236}">
                <a16:creationId xmlns:a16="http://schemas.microsoft.com/office/drawing/2014/main" id="{126447E4-CE6E-40AA-A46D-959B6E93DFE9}"/>
              </a:ext>
            </a:extLst>
          </p:cNvPr>
          <p:cNvSpPr txBox="1"/>
          <p:nvPr/>
        </p:nvSpPr>
        <p:spPr>
          <a:xfrm>
            <a:off x="-762671" y="6291024"/>
            <a:ext cx="5421168" cy="523220"/>
          </a:xfrm>
          <a:prstGeom prst="rect">
            <a:avLst/>
          </a:prstGeom>
          <a:noFill/>
        </p:spPr>
        <p:txBody>
          <a:bodyPr wrap="square" rtlCol="0">
            <a:spAutoFit/>
          </a:bodyPr>
          <a:lstStyle/>
          <a:p>
            <a:pPr algn="ctr"/>
            <a:r>
              <a:rPr lang="en-US" altLang="zh-CN" sz="2800" dirty="0">
                <a:solidFill>
                  <a:schemeClr val="bg1"/>
                </a:solidFill>
                <a:latin typeface="Russo One" panose="02000503050000020004" pitchFamily="2" charset="0"/>
              </a:rPr>
              <a:t>GAME PITCH V1 </a:t>
            </a:r>
            <a:endParaRPr lang="zh-CN" altLang="en-US" sz="2800" dirty="0">
              <a:solidFill>
                <a:schemeClr val="bg1"/>
              </a:solidFill>
              <a:latin typeface="Russo One" panose="02000503050000020004" pitchFamily="2" charset="0"/>
            </a:endParaRPr>
          </a:p>
        </p:txBody>
      </p:sp>
    </p:spTree>
    <p:extLst>
      <p:ext uri="{BB962C8B-B14F-4D97-AF65-F5344CB8AC3E}">
        <p14:creationId xmlns:p14="http://schemas.microsoft.com/office/powerpoint/2010/main" val="325696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0665C2-7D6E-49B0-A2FE-C8946E3C4E2E}"/>
              </a:ext>
            </a:extLst>
          </p:cNvPr>
          <p:cNvSpPr txBox="1"/>
          <p:nvPr/>
        </p:nvSpPr>
        <p:spPr>
          <a:xfrm>
            <a:off x="6493485" y="1550360"/>
            <a:ext cx="5349569" cy="1107996"/>
          </a:xfrm>
          <a:prstGeom prst="rect">
            <a:avLst/>
          </a:prstGeom>
          <a:noFill/>
        </p:spPr>
        <p:txBody>
          <a:bodyPr wrap="square" rtlCol="0">
            <a:spAutoFit/>
          </a:bodyPr>
          <a:lstStyle/>
          <a:p>
            <a:r>
              <a:rPr lang="en-US" altLang="zh-CN" sz="6600" dirty="0">
                <a:solidFill>
                  <a:srgbClr val="FF9900"/>
                </a:solidFill>
                <a:latin typeface="Russo One" panose="02000503050000020004" pitchFamily="2" charset="0"/>
              </a:rPr>
              <a:t>PARTY RUN</a:t>
            </a:r>
            <a:endParaRPr lang="zh-CN" altLang="en-US" sz="6600" dirty="0">
              <a:solidFill>
                <a:srgbClr val="FF9900"/>
              </a:solidFill>
              <a:latin typeface="Russo One" panose="02000503050000020004" pitchFamily="2" charset="0"/>
            </a:endParaRPr>
          </a:p>
        </p:txBody>
      </p:sp>
      <p:sp>
        <p:nvSpPr>
          <p:cNvPr id="7" name="TextBox 6">
            <a:extLst>
              <a:ext uri="{FF2B5EF4-FFF2-40B4-BE49-F238E27FC236}">
                <a16:creationId xmlns:a16="http://schemas.microsoft.com/office/drawing/2014/main" id="{B4545702-4095-407C-A9A8-3174CAEB29D6}"/>
              </a:ext>
            </a:extLst>
          </p:cNvPr>
          <p:cNvSpPr txBox="1"/>
          <p:nvPr/>
        </p:nvSpPr>
        <p:spPr>
          <a:xfrm>
            <a:off x="6548537" y="3987821"/>
            <a:ext cx="5056423" cy="1384995"/>
          </a:xfrm>
          <a:prstGeom prst="rect">
            <a:avLst/>
          </a:prstGeom>
          <a:noFill/>
        </p:spPr>
        <p:txBody>
          <a:bodyPr wrap="square" rtlCol="0">
            <a:spAutoFit/>
          </a:bodyPr>
          <a:lstStyle/>
          <a:p>
            <a:pPr rtl="0">
              <a:spcBef>
                <a:spcPts val="0"/>
              </a:spcBef>
              <a:spcAft>
                <a:spcPts val="0"/>
              </a:spcAft>
            </a:pPr>
            <a:r>
              <a:rPr lang="en-US" altLang="zh-CN" sz="1400" b="0" i="0" u="none" strike="noStrike"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In Party Run you will complete against other players in randomly-generated parkour courses. Use a wide array of absurd items to destroy friendships, take the top spot in exciting mini-games</a:t>
            </a:r>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zh-CN" altLang="en-US" sz="1400" dirty="0">
                <a:solidFill>
                  <a:srgbClr val="000000"/>
                </a:solidFill>
                <a:latin typeface="Arial" panose="020B0604020202020204" pitchFamily="34" charset="0"/>
                <a:ea typeface="微软雅黑" panose="020B0503020204020204" pitchFamily="34" charset="-122"/>
                <a:cs typeface="Arial" panose="020B0604020202020204" pitchFamily="34" charset="0"/>
              </a:rPr>
              <a:t> </a:t>
            </a:r>
            <a:r>
              <a:rPr lang="en-US" altLang="zh-CN" sz="1400" b="0" i="0" u="none" strike="noStrike"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win the golden trophy and become the party winner!  All while getting a good sweat</a:t>
            </a:r>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br>
              <a:rPr lang="en-US" altLang="zh-CN" sz="1400" dirty="0">
                <a:latin typeface="微软雅黑" panose="020B0503020204020204" pitchFamily="34" charset="-122"/>
                <a:ea typeface="微软雅黑" panose="020B0503020204020204" pitchFamily="34" charset="-122"/>
              </a:rPr>
            </a:br>
            <a:endParaRPr lang="zh-CN" altLang="en-US" sz="1400" dirty="0">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a16="http://schemas.microsoft.com/office/drawing/2014/main" id="{02C69500-69A4-4088-9E19-7F18418679E9}"/>
              </a:ext>
            </a:extLst>
          </p:cNvPr>
          <p:cNvSpPr txBox="1"/>
          <p:nvPr/>
        </p:nvSpPr>
        <p:spPr>
          <a:xfrm>
            <a:off x="6548537" y="2827512"/>
            <a:ext cx="5176739" cy="646331"/>
          </a:xfrm>
          <a:prstGeom prst="rect">
            <a:avLst/>
          </a:prstGeom>
          <a:noFill/>
        </p:spPr>
        <p:txBody>
          <a:bodyPr wrap="square" rtlCol="0">
            <a:spAutoFit/>
          </a:bodyPr>
          <a:lstStyle/>
          <a:p>
            <a:pPr rtl="0">
              <a:spcBef>
                <a:spcPts val="0"/>
              </a:spcBef>
              <a:spcAft>
                <a:spcPts val="0"/>
              </a:spcAft>
            </a:pPr>
            <a:r>
              <a:rPr lang="en-US" altLang="zh-CN" b="1" dirty="0">
                <a:solidFill>
                  <a:srgbClr val="000000"/>
                </a:solidFill>
                <a:latin typeface="Arial" panose="020B0604020202020204" pitchFamily="34" charset="0"/>
              </a:rPr>
              <a:t>F</a:t>
            </a:r>
            <a:r>
              <a:rPr lang="en-US" altLang="zh-CN" b="1" i="0" u="none" strike="noStrike" dirty="0">
                <a:solidFill>
                  <a:srgbClr val="000000"/>
                </a:solidFill>
                <a:effectLst/>
                <a:latin typeface="Arial" panose="020B0604020202020204" pitchFamily="34" charset="0"/>
              </a:rPr>
              <a:t>unny parkour-racing game where players control their characters by running. </a:t>
            </a:r>
            <a:endParaRPr lang="en-US" altLang="zh-CN" sz="1400" b="1" dirty="0">
              <a:effectLst/>
            </a:endParaRPr>
          </a:p>
        </p:txBody>
      </p:sp>
      <p:pic>
        <p:nvPicPr>
          <p:cNvPr id="10" name="Picture 9" descr="A picture containing bedroom&#10;&#10;Description automatically generated">
            <a:extLst>
              <a:ext uri="{FF2B5EF4-FFF2-40B4-BE49-F238E27FC236}">
                <a16:creationId xmlns:a16="http://schemas.microsoft.com/office/drawing/2014/main" id="{BE570841-E023-4E24-B0AC-DC513DD6A4F1}"/>
              </a:ext>
            </a:extLst>
          </p:cNvPr>
          <p:cNvPicPr>
            <a:picLocks noChangeAspect="1"/>
          </p:cNvPicPr>
          <p:nvPr/>
        </p:nvPicPr>
        <p:blipFill rotWithShape="1">
          <a:blip r:embed="rId2">
            <a:extLst>
              <a:ext uri="{28A0092B-C50C-407E-A947-70E740481C1C}">
                <a14:useLocalDpi xmlns:a14="http://schemas.microsoft.com/office/drawing/2010/main" val="0"/>
              </a:ext>
            </a:extLst>
          </a:blip>
          <a:srcRect l="37117" r="14148"/>
          <a:stretch/>
        </p:blipFill>
        <p:spPr>
          <a:xfrm>
            <a:off x="-37652" y="-20550"/>
            <a:ext cx="5982330" cy="6899189"/>
          </a:xfrm>
          <a:prstGeom prst="rect">
            <a:avLst/>
          </a:prstGeom>
        </p:spPr>
      </p:pic>
      <p:sp>
        <p:nvSpPr>
          <p:cNvPr id="9" name="TextBox 8">
            <a:extLst>
              <a:ext uri="{FF2B5EF4-FFF2-40B4-BE49-F238E27FC236}">
                <a16:creationId xmlns:a16="http://schemas.microsoft.com/office/drawing/2014/main" id="{B00890A6-FB95-4CC8-9511-76B606D2FF15}"/>
              </a:ext>
            </a:extLst>
          </p:cNvPr>
          <p:cNvSpPr txBox="1"/>
          <p:nvPr/>
        </p:nvSpPr>
        <p:spPr>
          <a:xfrm>
            <a:off x="179367" y="5914727"/>
            <a:ext cx="5851371" cy="707886"/>
          </a:xfrm>
          <a:prstGeom prst="rect">
            <a:avLst/>
          </a:prstGeom>
          <a:noFill/>
        </p:spPr>
        <p:txBody>
          <a:bodyPr wrap="square">
            <a:spAutoFit/>
          </a:bodyPr>
          <a:lstStyle/>
          <a:p>
            <a:pPr rtl="0">
              <a:spcBef>
                <a:spcPts val="0"/>
              </a:spcBef>
              <a:spcAft>
                <a:spcPts val="0"/>
              </a:spcAft>
            </a:pPr>
            <a:r>
              <a:rPr lang="en-US" altLang="zh-CN" sz="2000" b="0" i="0" u="none" strike="noStrike" dirty="0">
                <a:solidFill>
                  <a:schemeClr val="bg1"/>
                </a:solidFill>
                <a:effectLst/>
                <a:latin typeface="Arial" panose="020B0604020202020204" pitchFamily="34" charset="0"/>
              </a:rPr>
              <a:t>*It’s Fall guys</a:t>
            </a:r>
            <a:r>
              <a:rPr lang="en-US" altLang="zh-CN" sz="2000" dirty="0">
                <a:solidFill>
                  <a:schemeClr val="bg1"/>
                </a:solidFill>
                <a:latin typeface="Arial" panose="020B0604020202020204" pitchFamily="34" charset="0"/>
              </a:rPr>
              <a:t> + Mario party but you play it by running, like in Ring Fit Adventure</a:t>
            </a:r>
            <a:endParaRPr lang="en-US" altLang="zh-CN" sz="2000" b="0" i="0" u="none" strike="noStrike" dirty="0">
              <a:solidFill>
                <a:schemeClr val="bg1"/>
              </a:solidFill>
              <a:effectLst/>
              <a:latin typeface="Arial" panose="020B0604020202020204" pitchFamily="34" charset="0"/>
            </a:endParaRPr>
          </a:p>
        </p:txBody>
      </p:sp>
      <p:sp>
        <p:nvSpPr>
          <p:cNvPr id="11" name="TextBox 10">
            <a:extLst>
              <a:ext uri="{FF2B5EF4-FFF2-40B4-BE49-F238E27FC236}">
                <a16:creationId xmlns:a16="http://schemas.microsoft.com/office/drawing/2014/main" id="{11619440-453B-47B2-8FB9-2D6CE30C64B8}"/>
              </a:ext>
            </a:extLst>
          </p:cNvPr>
          <p:cNvSpPr txBox="1"/>
          <p:nvPr/>
        </p:nvSpPr>
        <p:spPr>
          <a:xfrm>
            <a:off x="355801" y="352313"/>
            <a:ext cx="5305507" cy="584775"/>
          </a:xfrm>
          <a:prstGeom prst="rect">
            <a:avLst/>
          </a:prstGeom>
          <a:noFill/>
        </p:spPr>
        <p:txBody>
          <a:bodyPr wrap="square">
            <a:spAutoFit/>
          </a:bodyPr>
          <a:lstStyle/>
          <a:p>
            <a:pPr rtl="0">
              <a:spcBef>
                <a:spcPts val="0"/>
              </a:spcBef>
              <a:spcAft>
                <a:spcPts val="0"/>
              </a:spcAft>
            </a:pPr>
            <a:r>
              <a:rPr lang="en-US" altLang="zh-CN" sz="1600" dirty="0">
                <a:solidFill>
                  <a:srgbClr val="000000"/>
                </a:solidFill>
                <a:latin typeface="Arial" panose="020B0604020202020204" pitchFamily="34" charset="0"/>
              </a:rPr>
              <a:t>Demo</a:t>
            </a:r>
            <a:r>
              <a:rPr lang="zh-CN" altLang="en-US" sz="1600" dirty="0">
                <a:solidFill>
                  <a:srgbClr val="000000"/>
                </a:solidFill>
                <a:latin typeface="Arial" panose="020B0604020202020204" pitchFamily="34" charset="0"/>
              </a:rPr>
              <a:t>打磨好之后做一个几秒钟的</a:t>
            </a:r>
            <a:r>
              <a:rPr lang="en-US" altLang="zh-CN" sz="1600" dirty="0">
                <a:solidFill>
                  <a:srgbClr val="000000"/>
                </a:solidFill>
                <a:latin typeface="Arial" panose="020B0604020202020204" pitchFamily="34" charset="0"/>
              </a:rPr>
              <a:t>gif</a:t>
            </a:r>
            <a:r>
              <a:rPr lang="zh-CN" altLang="en-US" sz="1600" dirty="0">
                <a:solidFill>
                  <a:srgbClr val="000000"/>
                </a:solidFill>
                <a:latin typeface="Arial" panose="020B0604020202020204" pitchFamily="34" charset="0"/>
              </a:rPr>
              <a:t>放在这里替换掉下面的图片，需要在这几秒钟之内把游戏的核心乐趣展现出来</a:t>
            </a:r>
            <a:endParaRPr lang="en-US" altLang="zh-CN" sz="1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55386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1A7A74-FA88-40D3-8FEC-C3B0FA016104}"/>
              </a:ext>
            </a:extLst>
          </p:cNvPr>
          <p:cNvSpPr txBox="1"/>
          <p:nvPr/>
        </p:nvSpPr>
        <p:spPr>
          <a:xfrm>
            <a:off x="653558" y="438820"/>
            <a:ext cx="3724853" cy="923330"/>
          </a:xfrm>
          <a:prstGeom prst="rect">
            <a:avLst/>
          </a:prstGeom>
          <a:noFill/>
        </p:spPr>
        <p:txBody>
          <a:bodyPr wrap="square" rtlCol="0">
            <a:spAutoFit/>
          </a:bodyPr>
          <a:lstStyle/>
          <a:p>
            <a:r>
              <a:rPr lang="en-US" altLang="zh-CN" sz="5400" dirty="0">
                <a:solidFill>
                  <a:srgbClr val="FF9900"/>
                </a:solidFill>
                <a:latin typeface="Russo One" panose="02000503050000020004" pitchFamily="2" charset="0"/>
              </a:rPr>
              <a:t>CONTROL </a:t>
            </a:r>
            <a:endParaRPr lang="zh-CN" altLang="en-US" sz="5400" dirty="0">
              <a:solidFill>
                <a:srgbClr val="FF9900"/>
              </a:solidFill>
              <a:latin typeface="Russo One" panose="02000503050000020004" pitchFamily="2" charset="0"/>
            </a:endParaRPr>
          </a:p>
        </p:txBody>
      </p:sp>
      <p:sp>
        <p:nvSpPr>
          <p:cNvPr id="14" name="TextBox 13">
            <a:extLst>
              <a:ext uri="{FF2B5EF4-FFF2-40B4-BE49-F238E27FC236}">
                <a16:creationId xmlns:a16="http://schemas.microsoft.com/office/drawing/2014/main" id="{4AC2B625-E709-4002-A699-CCE93BD4313F}"/>
              </a:ext>
            </a:extLst>
          </p:cNvPr>
          <p:cNvSpPr txBox="1"/>
          <p:nvPr/>
        </p:nvSpPr>
        <p:spPr>
          <a:xfrm>
            <a:off x="9108570" y="1831451"/>
            <a:ext cx="2041732" cy="1815882"/>
          </a:xfrm>
          <a:prstGeom prst="rect">
            <a:avLst/>
          </a:prstGeom>
          <a:noFill/>
        </p:spPr>
        <p:txBody>
          <a:bodyPr wrap="square" rtlCol="0">
            <a:spAutoFit/>
          </a:bodyPr>
          <a:lstStyle/>
          <a:p>
            <a:pPr rtl="0">
              <a:spcBef>
                <a:spcPts val="0"/>
              </a:spcBef>
              <a:spcAft>
                <a:spcPts val="0"/>
              </a:spcAft>
            </a:pPr>
            <a:r>
              <a:rPr lang="en-US" altLang="zh-CN" sz="1400" b="1" dirty="0">
                <a:solidFill>
                  <a:srgbClr val="000000"/>
                </a:solidFill>
                <a:latin typeface="Arial" panose="020B0604020202020204" pitchFamily="34" charset="0"/>
                <a:cs typeface="Arial" panose="020B0604020202020204" pitchFamily="34" charset="0"/>
              </a:rPr>
              <a:t>On leg</a:t>
            </a:r>
          </a:p>
          <a:p>
            <a:pPr rtl="0">
              <a:spcBef>
                <a:spcPts val="0"/>
              </a:spcBef>
              <a:spcAft>
                <a:spcPts val="0"/>
              </a:spcAft>
            </a:pPr>
            <a:r>
              <a:rPr lang="en-US" altLang="zh-CN" sz="1400" dirty="0">
                <a:solidFill>
                  <a:srgbClr val="000000"/>
                </a:solidFill>
                <a:latin typeface="Arial" panose="020B0604020202020204" pitchFamily="34" charset="0"/>
                <a:cs typeface="Arial" panose="020B0604020202020204" pitchFamily="34" charset="0"/>
              </a:rPr>
              <a:t>One </a:t>
            </a:r>
            <a:r>
              <a:rPr lang="en-US" altLang="zh-CN" sz="1400" b="0" i="0" u="none" strike="noStrike" dirty="0">
                <a:solidFill>
                  <a:srgbClr val="000000"/>
                </a:solidFill>
                <a:effectLst/>
                <a:latin typeface="Arial" panose="020B0604020202020204" pitchFamily="34" charset="0"/>
                <a:cs typeface="Arial" panose="020B0604020202020204" pitchFamily="34" charset="0"/>
              </a:rPr>
              <a:t>joy-con will be attached to a leg</a:t>
            </a:r>
            <a:r>
              <a:rPr lang="en-US" altLang="zh-CN" sz="1400" dirty="0">
                <a:solidFill>
                  <a:srgbClr val="000000"/>
                </a:solidFill>
                <a:latin typeface="Arial" panose="020B0604020202020204" pitchFamily="34" charset="0"/>
                <a:cs typeface="Arial" panose="020B0604020202020204" pitchFamily="34" charset="0"/>
              </a:rPr>
              <a:t>.</a:t>
            </a:r>
            <a:r>
              <a:rPr lang="en-US" altLang="zh-CN" sz="1400" b="0" i="0" u="none" strike="noStrike" dirty="0">
                <a:solidFill>
                  <a:srgbClr val="000000"/>
                </a:solidFill>
                <a:effectLst/>
                <a:latin typeface="Arial" panose="020B0604020202020204" pitchFamily="34" charset="0"/>
                <a:cs typeface="Arial" panose="020B0604020202020204" pitchFamily="34" charset="0"/>
              </a:rPr>
              <a:t> </a:t>
            </a:r>
            <a:r>
              <a:rPr lang="en-US" altLang="zh-CN" sz="1400" dirty="0">
                <a:solidFill>
                  <a:srgbClr val="000000"/>
                </a:solidFill>
                <a:latin typeface="Arial" panose="020B0604020202020204" pitchFamily="34" charset="0"/>
                <a:cs typeface="Arial" panose="020B0604020202020204" pitchFamily="34" charset="0"/>
              </a:rPr>
              <a:t>B</a:t>
            </a:r>
            <a:r>
              <a:rPr lang="en-US" altLang="zh-CN" sz="1400" b="0" i="0" u="none" strike="noStrike" dirty="0">
                <a:solidFill>
                  <a:srgbClr val="000000"/>
                </a:solidFill>
                <a:effectLst/>
                <a:latin typeface="Arial" panose="020B0604020202020204" pitchFamily="34" charset="0"/>
                <a:cs typeface="Arial" panose="020B0604020202020204" pitchFamily="34" charset="0"/>
              </a:rPr>
              <a:t>y running, players can control the character to run forward and jump. </a:t>
            </a:r>
          </a:p>
          <a:p>
            <a:pPr rtl="0">
              <a:spcBef>
                <a:spcPts val="0"/>
              </a:spcBef>
              <a:spcAft>
                <a:spcPts val="0"/>
              </a:spcAft>
            </a:pPr>
            <a:endParaRPr lang="en-US" altLang="zh-CN" sz="1400" dirty="0">
              <a:solidFill>
                <a:srgbClr val="000000"/>
              </a:solidFill>
              <a:latin typeface="Arial" panose="020B0604020202020204" pitchFamily="34" charset="0"/>
              <a:cs typeface="Arial" panose="020B0604020202020204" pitchFamily="34" charset="0"/>
            </a:endParaRPr>
          </a:p>
          <a:p>
            <a:pPr rtl="0">
              <a:spcBef>
                <a:spcPts val="0"/>
              </a:spcBef>
              <a:spcAft>
                <a:spcPts val="0"/>
              </a:spcAft>
            </a:pPr>
            <a:endParaRPr lang="en-US" altLang="zh-CN" sz="1400" dirty="0">
              <a:solidFill>
                <a:srgbClr val="000000"/>
              </a:solidFill>
              <a:latin typeface="Arial" panose="020B0604020202020204" pitchFamily="34" charset="0"/>
              <a:cs typeface="Arial" panose="020B0604020202020204" pitchFamily="34" charset="0"/>
            </a:endParaRPr>
          </a:p>
        </p:txBody>
      </p:sp>
      <p:pic>
        <p:nvPicPr>
          <p:cNvPr id="9" name="Picture 8" descr="A picture containing text, bed, table, worktable&#10;&#10;Description automatically generated">
            <a:extLst>
              <a:ext uri="{FF2B5EF4-FFF2-40B4-BE49-F238E27FC236}">
                <a16:creationId xmlns:a16="http://schemas.microsoft.com/office/drawing/2014/main" id="{EE71C57E-E57B-41B3-B40A-FD017652AECC}"/>
              </a:ext>
            </a:extLst>
          </p:cNvPr>
          <p:cNvPicPr>
            <a:picLocks noChangeAspect="1"/>
          </p:cNvPicPr>
          <p:nvPr/>
        </p:nvPicPr>
        <p:blipFill rotWithShape="1">
          <a:blip r:embed="rId2">
            <a:extLst>
              <a:ext uri="{28A0092B-C50C-407E-A947-70E740481C1C}">
                <a14:useLocalDpi xmlns:a14="http://schemas.microsoft.com/office/drawing/2010/main" val="0"/>
              </a:ext>
            </a:extLst>
          </a:blip>
          <a:srcRect l="5369" r="21567" b="1826"/>
          <a:stretch/>
        </p:blipFill>
        <p:spPr>
          <a:xfrm>
            <a:off x="801443" y="1550371"/>
            <a:ext cx="5965117" cy="4559973"/>
          </a:xfrm>
          <a:prstGeom prst="rect">
            <a:avLst/>
          </a:prstGeom>
        </p:spPr>
      </p:pic>
      <p:pic>
        <p:nvPicPr>
          <p:cNvPr id="6" name="Picture 5" descr="A hand holding a video game controller&#10;&#10;Description automatically generated">
            <a:extLst>
              <a:ext uri="{FF2B5EF4-FFF2-40B4-BE49-F238E27FC236}">
                <a16:creationId xmlns:a16="http://schemas.microsoft.com/office/drawing/2014/main" id="{7E7F090A-B3C3-420F-98D5-CE94615EA976}"/>
              </a:ext>
            </a:extLst>
          </p:cNvPr>
          <p:cNvPicPr>
            <a:picLocks noChangeAspect="1"/>
          </p:cNvPicPr>
          <p:nvPr/>
        </p:nvPicPr>
        <p:blipFill rotWithShape="1">
          <a:blip r:embed="rId3">
            <a:extLst>
              <a:ext uri="{28A0092B-C50C-407E-A947-70E740481C1C}">
                <a14:useLocalDpi xmlns:a14="http://schemas.microsoft.com/office/drawing/2010/main" val="0"/>
              </a:ext>
            </a:extLst>
          </a:blip>
          <a:srcRect l="21875" r="21875"/>
          <a:stretch/>
        </p:blipFill>
        <p:spPr>
          <a:xfrm>
            <a:off x="7230615" y="4304145"/>
            <a:ext cx="1574885" cy="1574885"/>
          </a:xfrm>
          <a:prstGeom prst="ellipse">
            <a:avLst/>
          </a:prstGeom>
          <a:effectLst>
            <a:outerShdw blurRad="50800" dist="38100" dir="2700000" algn="tl" rotWithShape="0">
              <a:prstClr val="black">
                <a:alpha val="40000"/>
              </a:prstClr>
            </a:outerShdw>
          </a:effectLst>
        </p:spPr>
      </p:pic>
      <p:pic>
        <p:nvPicPr>
          <p:cNvPr id="8" name="Picture 7" descr="A person holding a phone&#10;&#10;Description automatically generated with low confidence">
            <a:extLst>
              <a:ext uri="{FF2B5EF4-FFF2-40B4-BE49-F238E27FC236}">
                <a16:creationId xmlns:a16="http://schemas.microsoft.com/office/drawing/2014/main" id="{87616574-69A7-41E2-8153-4F8B173930A1}"/>
              </a:ext>
            </a:extLst>
          </p:cNvPr>
          <p:cNvPicPr>
            <a:picLocks noChangeAspect="1"/>
          </p:cNvPicPr>
          <p:nvPr/>
        </p:nvPicPr>
        <p:blipFill rotWithShape="1">
          <a:blip r:embed="rId4">
            <a:extLst>
              <a:ext uri="{28A0092B-C50C-407E-A947-70E740481C1C}">
                <a14:useLocalDpi xmlns:a14="http://schemas.microsoft.com/office/drawing/2010/main" val="0"/>
              </a:ext>
            </a:extLst>
          </a:blip>
          <a:srcRect l="3137" r="34863"/>
          <a:stretch/>
        </p:blipFill>
        <p:spPr>
          <a:xfrm>
            <a:off x="7150122" y="1693127"/>
            <a:ext cx="1735873" cy="1735873"/>
          </a:xfrm>
          <a:prstGeom prst="ellipse">
            <a:avLst/>
          </a:prstGeom>
        </p:spPr>
      </p:pic>
      <p:sp>
        <p:nvSpPr>
          <p:cNvPr id="15" name="TextBox 14">
            <a:extLst>
              <a:ext uri="{FF2B5EF4-FFF2-40B4-BE49-F238E27FC236}">
                <a16:creationId xmlns:a16="http://schemas.microsoft.com/office/drawing/2014/main" id="{E4E10EC9-97E8-4C0D-BE52-64FC6B51628E}"/>
              </a:ext>
            </a:extLst>
          </p:cNvPr>
          <p:cNvSpPr txBox="1"/>
          <p:nvPr/>
        </p:nvSpPr>
        <p:spPr>
          <a:xfrm>
            <a:off x="9108568" y="4321624"/>
            <a:ext cx="2133173" cy="1600438"/>
          </a:xfrm>
          <a:prstGeom prst="rect">
            <a:avLst/>
          </a:prstGeom>
          <a:noFill/>
        </p:spPr>
        <p:txBody>
          <a:bodyPr wrap="square">
            <a:spAutoFit/>
          </a:bodyPr>
          <a:lstStyle/>
          <a:p>
            <a:pPr rtl="0">
              <a:spcBef>
                <a:spcPts val="0"/>
              </a:spcBef>
              <a:spcAft>
                <a:spcPts val="0"/>
              </a:spcAft>
            </a:pPr>
            <a:r>
              <a:rPr lang="en-US" altLang="zh-CN" sz="1400" b="1" dirty="0">
                <a:solidFill>
                  <a:srgbClr val="000000"/>
                </a:solidFill>
                <a:latin typeface="Arial" panose="020B0604020202020204" pitchFamily="34" charset="0"/>
                <a:cs typeface="Arial" panose="020B0604020202020204" pitchFamily="34" charset="0"/>
              </a:rPr>
              <a:t>On hand </a:t>
            </a:r>
          </a:p>
          <a:p>
            <a:pPr rtl="0">
              <a:spcBef>
                <a:spcPts val="0"/>
              </a:spcBef>
              <a:spcAft>
                <a:spcPts val="0"/>
              </a:spcAft>
            </a:pPr>
            <a:r>
              <a:rPr lang="en-US" altLang="zh-CN" sz="1400" dirty="0">
                <a:solidFill>
                  <a:srgbClr val="000000"/>
                </a:solidFill>
                <a:latin typeface="Arial" panose="020B0604020202020204" pitchFamily="34" charset="0"/>
                <a:cs typeface="Arial" panose="020B0604020202020204" pitchFamily="34" charset="0"/>
              </a:rPr>
              <a:t>T</a:t>
            </a:r>
            <a:r>
              <a:rPr lang="en-US" altLang="zh-CN" sz="1400" b="0" i="0" u="none" strike="noStrike" dirty="0">
                <a:solidFill>
                  <a:srgbClr val="000000"/>
                </a:solidFill>
                <a:effectLst/>
                <a:latin typeface="Arial" panose="020B0604020202020204" pitchFamily="34" charset="0"/>
                <a:cs typeface="Arial" panose="020B0604020202020204" pitchFamily="34" charset="0"/>
              </a:rPr>
              <a:t>he other joy-con will be handheld, tilting the joy-con will control the direction. Punching motion can trigger special move.</a:t>
            </a:r>
            <a:endParaRPr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13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81AB78-8692-44C5-B8FA-28A89020BDEC}"/>
              </a:ext>
            </a:extLst>
          </p:cNvPr>
          <p:cNvSpPr txBox="1"/>
          <p:nvPr/>
        </p:nvSpPr>
        <p:spPr>
          <a:xfrm>
            <a:off x="653558" y="438820"/>
            <a:ext cx="6441963" cy="923330"/>
          </a:xfrm>
          <a:prstGeom prst="rect">
            <a:avLst/>
          </a:prstGeom>
          <a:noFill/>
        </p:spPr>
        <p:txBody>
          <a:bodyPr wrap="square" rtlCol="0">
            <a:spAutoFit/>
          </a:bodyPr>
          <a:lstStyle/>
          <a:p>
            <a:r>
              <a:rPr lang="en-US" altLang="zh-CN" sz="5400" dirty="0">
                <a:solidFill>
                  <a:srgbClr val="FF9900"/>
                </a:solidFill>
                <a:latin typeface="Russo One" panose="02000503050000020004" pitchFamily="2" charset="0"/>
              </a:rPr>
              <a:t>CORE GAMEPLAY</a:t>
            </a:r>
            <a:endParaRPr lang="zh-CN" altLang="en-US" sz="5400" dirty="0">
              <a:solidFill>
                <a:srgbClr val="FF9900"/>
              </a:solidFill>
              <a:latin typeface="Russo One" panose="02000503050000020004" pitchFamily="2" charset="0"/>
            </a:endParaRPr>
          </a:p>
        </p:txBody>
      </p:sp>
      <p:sp>
        <p:nvSpPr>
          <p:cNvPr id="7" name="TextBox 6">
            <a:extLst>
              <a:ext uri="{FF2B5EF4-FFF2-40B4-BE49-F238E27FC236}">
                <a16:creationId xmlns:a16="http://schemas.microsoft.com/office/drawing/2014/main" id="{43600D52-6BCB-46C4-B5BB-EB53CFC465E6}"/>
              </a:ext>
            </a:extLst>
          </p:cNvPr>
          <p:cNvSpPr txBox="1"/>
          <p:nvPr/>
        </p:nvSpPr>
        <p:spPr>
          <a:xfrm>
            <a:off x="1146637" y="1864077"/>
            <a:ext cx="1785652"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PARKOUR COURSE 1</a:t>
            </a:r>
            <a:endParaRPr lang="en-US" altLang="zh-CN" sz="1050" b="1" dirty="0">
              <a:solidFill>
                <a:schemeClr val="bg1">
                  <a:lumMod val="50000"/>
                </a:schemeClr>
              </a:solidFill>
              <a:effectLst/>
            </a:endParaRPr>
          </a:p>
        </p:txBody>
      </p:sp>
      <p:sp>
        <p:nvSpPr>
          <p:cNvPr id="8" name="TextBox 7">
            <a:extLst>
              <a:ext uri="{FF2B5EF4-FFF2-40B4-BE49-F238E27FC236}">
                <a16:creationId xmlns:a16="http://schemas.microsoft.com/office/drawing/2014/main" id="{654F2437-14AA-4AF2-8C52-DC734909989C}"/>
              </a:ext>
            </a:extLst>
          </p:cNvPr>
          <p:cNvSpPr txBox="1"/>
          <p:nvPr/>
        </p:nvSpPr>
        <p:spPr>
          <a:xfrm>
            <a:off x="2734362" y="2705326"/>
            <a:ext cx="1165568"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MINI GAME 1</a:t>
            </a:r>
            <a:endParaRPr lang="en-US" altLang="zh-CN" sz="1050" b="1" dirty="0">
              <a:solidFill>
                <a:schemeClr val="bg1">
                  <a:lumMod val="50000"/>
                </a:schemeClr>
              </a:solidFill>
              <a:effectLst/>
            </a:endParaRPr>
          </a:p>
        </p:txBody>
      </p:sp>
      <p:sp>
        <p:nvSpPr>
          <p:cNvPr id="14" name="TextBox 13">
            <a:extLst>
              <a:ext uri="{FF2B5EF4-FFF2-40B4-BE49-F238E27FC236}">
                <a16:creationId xmlns:a16="http://schemas.microsoft.com/office/drawing/2014/main" id="{1F219159-F791-41D1-8E65-89F1179A1B4C}"/>
              </a:ext>
            </a:extLst>
          </p:cNvPr>
          <p:cNvSpPr txBox="1"/>
          <p:nvPr/>
        </p:nvSpPr>
        <p:spPr>
          <a:xfrm>
            <a:off x="3808023" y="1864077"/>
            <a:ext cx="1785652"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PARKOUR COURSE 2</a:t>
            </a:r>
            <a:endParaRPr lang="en-US" altLang="zh-CN" sz="1050" b="1" dirty="0">
              <a:solidFill>
                <a:schemeClr val="bg1">
                  <a:lumMod val="50000"/>
                </a:schemeClr>
              </a:solidFill>
              <a:effectLst/>
            </a:endParaRPr>
          </a:p>
        </p:txBody>
      </p:sp>
      <p:sp>
        <p:nvSpPr>
          <p:cNvPr id="15" name="TextBox 14">
            <a:extLst>
              <a:ext uri="{FF2B5EF4-FFF2-40B4-BE49-F238E27FC236}">
                <a16:creationId xmlns:a16="http://schemas.microsoft.com/office/drawing/2014/main" id="{71566F97-CDFC-490B-8ACC-09B39821DAC5}"/>
              </a:ext>
            </a:extLst>
          </p:cNvPr>
          <p:cNvSpPr txBox="1"/>
          <p:nvPr/>
        </p:nvSpPr>
        <p:spPr>
          <a:xfrm>
            <a:off x="5501643" y="2705326"/>
            <a:ext cx="1165568"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MINI GAME 2</a:t>
            </a:r>
            <a:endParaRPr lang="en-US" altLang="zh-CN" sz="1050" b="1" dirty="0">
              <a:solidFill>
                <a:schemeClr val="bg1">
                  <a:lumMod val="50000"/>
                </a:schemeClr>
              </a:solidFill>
              <a:effectLst/>
            </a:endParaRPr>
          </a:p>
        </p:txBody>
      </p:sp>
      <p:sp>
        <p:nvSpPr>
          <p:cNvPr id="16" name="TextBox 15">
            <a:extLst>
              <a:ext uri="{FF2B5EF4-FFF2-40B4-BE49-F238E27FC236}">
                <a16:creationId xmlns:a16="http://schemas.microsoft.com/office/drawing/2014/main" id="{3D3F57DC-F44C-4CB8-AC44-3D71F98F390B}"/>
              </a:ext>
            </a:extLst>
          </p:cNvPr>
          <p:cNvSpPr txBox="1"/>
          <p:nvPr/>
        </p:nvSpPr>
        <p:spPr>
          <a:xfrm>
            <a:off x="6648672" y="1864077"/>
            <a:ext cx="1785652"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PARKOUR COURSE 3</a:t>
            </a:r>
            <a:endParaRPr lang="en-US" altLang="zh-CN" sz="1050" b="1" dirty="0">
              <a:solidFill>
                <a:schemeClr val="bg1">
                  <a:lumMod val="50000"/>
                </a:schemeClr>
              </a:solidFill>
              <a:effectLst/>
            </a:endParaRPr>
          </a:p>
        </p:txBody>
      </p:sp>
      <p:sp>
        <p:nvSpPr>
          <p:cNvPr id="17" name="TextBox 16">
            <a:extLst>
              <a:ext uri="{FF2B5EF4-FFF2-40B4-BE49-F238E27FC236}">
                <a16:creationId xmlns:a16="http://schemas.microsoft.com/office/drawing/2014/main" id="{A3BFB1C2-E420-4A2F-983F-4B59A1B85B54}"/>
              </a:ext>
            </a:extLst>
          </p:cNvPr>
          <p:cNvSpPr txBox="1"/>
          <p:nvPr/>
        </p:nvSpPr>
        <p:spPr>
          <a:xfrm>
            <a:off x="8253613" y="2705326"/>
            <a:ext cx="1165568"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MINI GAME 3</a:t>
            </a:r>
            <a:endParaRPr lang="en-US" altLang="zh-CN" sz="1050" b="1" dirty="0">
              <a:solidFill>
                <a:schemeClr val="bg1">
                  <a:lumMod val="50000"/>
                </a:schemeClr>
              </a:solidFill>
              <a:effectLst/>
            </a:endParaRPr>
          </a:p>
        </p:txBody>
      </p:sp>
      <p:sp>
        <p:nvSpPr>
          <p:cNvPr id="18" name="TextBox 17">
            <a:extLst>
              <a:ext uri="{FF2B5EF4-FFF2-40B4-BE49-F238E27FC236}">
                <a16:creationId xmlns:a16="http://schemas.microsoft.com/office/drawing/2014/main" id="{6179254A-E0DB-4E79-AC96-C03A0DB6B34A}"/>
              </a:ext>
            </a:extLst>
          </p:cNvPr>
          <p:cNvSpPr txBox="1"/>
          <p:nvPr/>
        </p:nvSpPr>
        <p:spPr>
          <a:xfrm>
            <a:off x="9292833" y="1864077"/>
            <a:ext cx="1785652"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PARKOUR COURSE 4</a:t>
            </a:r>
            <a:endParaRPr lang="en-US" altLang="zh-CN" sz="1050" b="1" dirty="0">
              <a:solidFill>
                <a:schemeClr val="bg1">
                  <a:lumMod val="50000"/>
                </a:schemeClr>
              </a:solidFill>
              <a:effectLst/>
            </a:endParaRPr>
          </a:p>
        </p:txBody>
      </p:sp>
      <p:sp>
        <p:nvSpPr>
          <p:cNvPr id="19" name="TextBox 18">
            <a:extLst>
              <a:ext uri="{FF2B5EF4-FFF2-40B4-BE49-F238E27FC236}">
                <a16:creationId xmlns:a16="http://schemas.microsoft.com/office/drawing/2014/main" id="{19064ACD-C1FE-48F2-A34F-4294E374979E}"/>
              </a:ext>
            </a:extLst>
          </p:cNvPr>
          <p:cNvSpPr txBox="1"/>
          <p:nvPr/>
        </p:nvSpPr>
        <p:spPr>
          <a:xfrm>
            <a:off x="10833334" y="2705326"/>
            <a:ext cx="765636"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FINISH</a:t>
            </a:r>
            <a:endParaRPr lang="en-US" altLang="zh-CN" sz="1050" b="1" dirty="0">
              <a:solidFill>
                <a:schemeClr val="bg1">
                  <a:lumMod val="50000"/>
                </a:schemeClr>
              </a:solidFill>
              <a:effectLst/>
            </a:endParaRPr>
          </a:p>
        </p:txBody>
      </p:sp>
      <p:sp>
        <p:nvSpPr>
          <p:cNvPr id="20" name="TextBox 19">
            <a:extLst>
              <a:ext uri="{FF2B5EF4-FFF2-40B4-BE49-F238E27FC236}">
                <a16:creationId xmlns:a16="http://schemas.microsoft.com/office/drawing/2014/main" id="{0777BA6E-3FCD-4ADB-8FB0-D4C6852DBC62}"/>
              </a:ext>
            </a:extLst>
          </p:cNvPr>
          <p:cNvSpPr txBox="1"/>
          <p:nvPr/>
        </p:nvSpPr>
        <p:spPr>
          <a:xfrm>
            <a:off x="659803" y="2705325"/>
            <a:ext cx="1493415"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START</a:t>
            </a:r>
            <a:endParaRPr lang="en-US" altLang="zh-CN" sz="1050" b="1" dirty="0">
              <a:solidFill>
                <a:schemeClr val="bg1">
                  <a:lumMod val="50000"/>
                </a:schemeClr>
              </a:solidFill>
              <a:effectLst/>
            </a:endParaRPr>
          </a:p>
        </p:txBody>
      </p:sp>
      <p:grpSp>
        <p:nvGrpSpPr>
          <p:cNvPr id="58" name="Group 57">
            <a:extLst>
              <a:ext uri="{FF2B5EF4-FFF2-40B4-BE49-F238E27FC236}">
                <a16:creationId xmlns:a16="http://schemas.microsoft.com/office/drawing/2014/main" id="{E2EF9C6B-6344-4C34-AAB0-0E16A23AF70F}"/>
              </a:ext>
            </a:extLst>
          </p:cNvPr>
          <p:cNvGrpSpPr/>
          <p:nvPr/>
        </p:nvGrpSpPr>
        <p:grpSpPr>
          <a:xfrm>
            <a:off x="776338" y="2035502"/>
            <a:ext cx="10616179" cy="639908"/>
            <a:chOff x="443248" y="2054744"/>
            <a:chExt cx="11424356" cy="688622"/>
          </a:xfrm>
        </p:grpSpPr>
        <p:pic>
          <p:nvPicPr>
            <p:cNvPr id="11" name="Picture 10">
              <a:extLst>
                <a:ext uri="{FF2B5EF4-FFF2-40B4-BE49-F238E27FC236}">
                  <a16:creationId xmlns:a16="http://schemas.microsoft.com/office/drawing/2014/main" id="{77DE57D4-EAA9-4852-B55C-8F7F8D87017C}"/>
                </a:ext>
              </a:extLst>
            </p:cNvPr>
            <p:cNvPicPr>
              <a:picLocks noChangeAspect="1"/>
            </p:cNvPicPr>
            <p:nvPr/>
          </p:nvPicPr>
          <p:blipFill>
            <a:blip r:embed="rId2"/>
            <a:stretch>
              <a:fillRect/>
            </a:stretch>
          </p:blipFill>
          <p:spPr>
            <a:xfrm>
              <a:off x="443248" y="2054744"/>
              <a:ext cx="11424356" cy="688622"/>
            </a:xfrm>
            <a:prstGeom prst="rect">
              <a:avLst/>
            </a:prstGeom>
          </p:spPr>
        </p:pic>
        <p:grpSp>
          <p:nvGrpSpPr>
            <p:cNvPr id="30" name="Group 29">
              <a:extLst>
                <a:ext uri="{FF2B5EF4-FFF2-40B4-BE49-F238E27FC236}">
                  <a16:creationId xmlns:a16="http://schemas.microsoft.com/office/drawing/2014/main" id="{84F12B0A-0752-402C-8ADA-4A61BE21B358}"/>
                </a:ext>
              </a:extLst>
            </p:cNvPr>
            <p:cNvGrpSpPr/>
            <p:nvPr/>
          </p:nvGrpSpPr>
          <p:grpSpPr>
            <a:xfrm>
              <a:off x="766489" y="2237707"/>
              <a:ext cx="1843354" cy="311812"/>
              <a:chOff x="636497" y="2054994"/>
              <a:chExt cx="1843354" cy="311812"/>
            </a:xfrm>
          </p:grpSpPr>
          <p:sp>
            <p:nvSpPr>
              <p:cNvPr id="24" name="Arrow: Chevron 23">
                <a:extLst>
                  <a:ext uri="{FF2B5EF4-FFF2-40B4-BE49-F238E27FC236}">
                    <a16:creationId xmlns:a16="http://schemas.microsoft.com/office/drawing/2014/main" id="{B8CF624B-DA6E-491D-BE18-81A54A12BAC4}"/>
                  </a:ext>
                </a:extLst>
              </p:cNvPr>
              <p:cNvSpPr/>
              <p:nvPr/>
            </p:nvSpPr>
            <p:spPr>
              <a:xfrm>
                <a:off x="636497"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5" name="Arrow: Chevron 24">
                <a:extLst>
                  <a:ext uri="{FF2B5EF4-FFF2-40B4-BE49-F238E27FC236}">
                    <a16:creationId xmlns:a16="http://schemas.microsoft.com/office/drawing/2014/main" id="{B0466B17-FACF-4514-BAD6-9B11FBC4F9F8}"/>
                  </a:ext>
                </a:extLst>
              </p:cNvPr>
              <p:cNvSpPr/>
              <p:nvPr/>
            </p:nvSpPr>
            <p:spPr>
              <a:xfrm>
                <a:off x="997805"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Arrow: Chevron 25">
                <a:extLst>
                  <a:ext uri="{FF2B5EF4-FFF2-40B4-BE49-F238E27FC236}">
                    <a16:creationId xmlns:a16="http://schemas.microsoft.com/office/drawing/2014/main" id="{B888C5CB-8F4D-40C2-BEFD-1FB5B80A89D9}"/>
                  </a:ext>
                </a:extLst>
              </p:cNvPr>
              <p:cNvSpPr/>
              <p:nvPr/>
            </p:nvSpPr>
            <p:spPr>
              <a:xfrm>
                <a:off x="1383922"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Arrow: Chevron 26">
                <a:extLst>
                  <a:ext uri="{FF2B5EF4-FFF2-40B4-BE49-F238E27FC236}">
                    <a16:creationId xmlns:a16="http://schemas.microsoft.com/office/drawing/2014/main" id="{1395972A-D66B-4344-82D7-06D4495C3121}"/>
                  </a:ext>
                </a:extLst>
              </p:cNvPr>
              <p:cNvSpPr/>
              <p:nvPr/>
            </p:nvSpPr>
            <p:spPr>
              <a:xfrm>
                <a:off x="1770039"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9" name="Arrow: Chevron 28">
                <a:extLst>
                  <a:ext uri="{FF2B5EF4-FFF2-40B4-BE49-F238E27FC236}">
                    <a16:creationId xmlns:a16="http://schemas.microsoft.com/office/drawing/2014/main" id="{94C87869-CFF3-4445-B093-9C8DE56FAC6A}"/>
                  </a:ext>
                </a:extLst>
              </p:cNvPr>
              <p:cNvSpPr/>
              <p:nvPr/>
            </p:nvSpPr>
            <p:spPr>
              <a:xfrm>
                <a:off x="2124945"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31" name="Group 30">
              <a:extLst>
                <a:ext uri="{FF2B5EF4-FFF2-40B4-BE49-F238E27FC236}">
                  <a16:creationId xmlns:a16="http://schemas.microsoft.com/office/drawing/2014/main" id="{0249B426-C050-4994-A7AC-F1B783D51BB2}"/>
                </a:ext>
              </a:extLst>
            </p:cNvPr>
            <p:cNvGrpSpPr/>
            <p:nvPr/>
          </p:nvGrpSpPr>
          <p:grpSpPr>
            <a:xfrm>
              <a:off x="3692685" y="2237707"/>
              <a:ext cx="1843354" cy="311812"/>
              <a:chOff x="636497" y="2054994"/>
              <a:chExt cx="1843354" cy="311812"/>
            </a:xfrm>
          </p:grpSpPr>
          <p:sp>
            <p:nvSpPr>
              <p:cNvPr id="32" name="Arrow: Chevron 31">
                <a:extLst>
                  <a:ext uri="{FF2B5EF4-FFF2-40B4-BE49-F238E27FC236}">
                    <a16:creationId xmlns:a16="http://schemas.microsoft.com/office/drawing/2014/main" id="{352AC7CB-4D96-4142-9643-9E0848708996}"/>
                  </a:ext>
                </a:extLst>
              </p:cNvPr>
              <p:cNvSpPr/>
              <p:nvPr/>
            </p:nvSpPr>
            <p:spPr>
              <a:xfrm>
                <a:off x="636497"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3" name="Arrow: Chevron 32">
                <a:extLst>
                  <a:ext uri="{FF2B5EF4-FFF2-40B4-BE49-F238E27FC236}">
                    <a16:creationId xmlns:a16="http://schemas.microsoft.com/office/drawing/2014/main" id="{07D08E12-5028-4F91-8D58-4B80DA7C8CC8}"/>
                  </a:ext>
                </a:extLst>
              </p:cNvPr>
              <p:cNvSpPr/>
              <p:nvPr/>
            </p:nvSpPr>
            <p:spPr>
              <a:xfrm>
                <a:off x="997805"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4" name="Arrow: Chevron 33">
                <a:extLst>
                  <a:ext uri="{FF2B5EF4-FFF2-40B4-BE49-F238E27FC236}">
                    <a16:creationId xmlns:a16="http://schemas.microsoft.com/office/drawing/2014/main" id="{C52F1348-E3D2-4251-87CB-FDE32BFD8DE1}"/>
                  </a:ext>
                </a:extLst>
              </p:cNvPr>
              <p:cNvSpPr/>
              <p:nvPr/>
            </p:nvSpPr>
            <p:spPr>
              <a:xfrm>
                <a:off x="1383922"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5" name="Arrow: Chevron 34">
                <a:extLst>
                  <a:ext uri="{FF2B5EF4-FFF2-40B4-BE49-F238E27FC236}">
                    <a16:creationId xmlns:a16="http://schemas.microsoft.com/office/drawing/2014/main" id="{B924BB5A-3961-4A05-A2CD-C4B382E7FAD2}"/>
                  </a:ext>
                </a:extLst>
              </p:cNvPr>
              <p:cNvSpPr/>
              <p:nvPr/>
            </p:nvSpPr>
            <p:spPr>
              <a:xfrm>
                <a:off x="1770039"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Arrow: Chevron 35">
                <a:extLst>
                  <a:ext uri="{FF2B5EF4-FFF2-40B4-BE49-F238E27FC236}">
                    <a16:creationId xmlns:a16="http://schemas.microsoft.com/office/drawing/2014/main" id="{73DFA059-12CF-4F18-95D9-E294CBE993E1}"/>
                  </a:ext>
                </a:extLst>
              </p:cNvPr>
              <p:cNvSpPr/>
              <p:nvPr/>
            </p:nvSpPr>
            <p:spPr>
              <a:xfrm>
                <a:off x="2124945"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37" name="Group 36">
              <a:extLst>
                <a:ext uri="{FF2B5EF4-FFF2-40B4-BE49-F238E27FC236}">
                  <a16:creationId xmlns:a16="http://schemas.microsoft.com/office/drawing/2014/main" id="{968A892A-701E-4584-B184-89EA658E3DC8}"/>
                </a:ext>
              </a:extLst>
            </p:cNvPr>
            <p:cNvGrpSpPr/>
            <p:nvPr/>
          </p:nvGrpSpPr>
          <p:grpSpPr>
            <a:xfrm>
              <a:off x="6621088" y="2237707"/>
              <a:ext cx="1843354" cy="311812"/>
              <a:chOff x="636497" y="2054994"/>
              <a:chExt cx="1843354" cy="311812"/>
            </a:xfrm>
          </p:grpSpPr>
          <p:sp>
            <p:nvSpPr>
              <p:cNvPr id="38" name="Arrow: Chevron 37">
                <a:extLst>
                  <a:ext uri="{FF2B5EF4-FFF2-40B4-BE49-F238E27FC236}">
                    <a16:creationId xmlns:a16="http://schemas.microsoft.com/office/drawing/2014/main" id="{ADC5D76E-2EBC-4278-A34E-5590E14D05A7}"/>
                  </a:ext>
                </a:extLst>
              </p:cNvPr>
              <p:cNvSpPr/>
              <p:nvPr/>
            </p:nvSpPr>
            <p:spPr>
              <a:xfrm>
                <a:off x="636497"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9" name="Arrow: Chevron 38">
                <a:extLst>
                  <a:ext uri="{FF2B5EF4-FFF2-40B4-BE49-F238E27FC236}">
                    <a16:creationId xmlns:a16="http://schemas.microsoft.com/office/drawing/2014/main" id="{B11847CA-A1E4-41F9-9111-68DC76C868BC}"/>
                  </a:ext>
                </a:extLst>
              </p:cNvPr>
              <p:cNvSpPr/>
              <p:nvPr/>
            </p:nvSpPr>
            <p:spPr>
              <a:xfrm>
                <a:off x="997805"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0" name="Arrow: Chevron 39">
                <a:extLst>
                  <a:ext uri="{FF2B5EF4-FFF2-40B4-BE49-F238E27FC236}">
                    <a16:creationId xmlns:a16="http://schemas.microsoft.com/office/drawing/2014/main" id="{36BEDB96-73B9-4B9F-B169-F28D17A8F801}"/>
                  </a:ext>
                </a:extLst>
              </p:cNvPr>
              <p:cNvSpPr/>
              <p:nvPr/>
            </p:nvSpPr>
            <p:spPr>
              <a:xfrm>
                <a:off x="1383922"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1" name="Arrow: Chevron 40">
                <a:extLst>
                  <a:ext uri="{FF2B5EF4-FFF2-40B4-BE49-F238E27FC236}">
                    <a16:creationId xmlns:a16="http://schemas.microsoft.com/office/drawing/2014/main" id="{ACF5A178-D9E9-4C49-89A5-E6182E0688CF}"/>
                  </a:ext>
                </a:extLst>
              </p:cNvPr>
              <p:cNvSpPr/>
              <p:nvPr/>
            </p:nvSpPr>
            <p:spPr>
              <a:xfrm>
                <a:off x="1770039"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2" name="Arrow: Chevron 41">
                <a:extLst>
                  <a:ext uri="{FF2B5EF4-FFF2-40B4-BE49-F238E27FC236}">
                    <a16:creationId xmlns:a16="http://schemas.microsoft.com/office/drawing/2014/main" id="{C8ADF782-6738-48AC-8CE8-382348C7A040}"/>
                  </a:ext>
                </a:extLst>
              </p:cNvPr>
              <p:cNvSpPr/>
              <p:nvPr/>
            </p:nvSpPr>
            <p:spPr>
              <a:xfrm>
                <a:off x="2124945"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43" name="Group 42">
              <a:extLst>
                <a:ext uri="{FF2B5EF4-FFF2-40B4-BE49-F238E27FC236}">
                  <a16:creationId xmlns:a16="http://schemas.microsoft.com/office/drawing/2014/main" id="{079975E6-3AA2-4928-9030-1CEA4CB051F2}"/>
                </a:ext>
              </a:extLst>
            </p:cNvPr>
            <p:cNvGrpSpPr/>
            <p:nvPr/>
          </p:nvGrpSpPr>
          <p:grpSpPr>
            <a:xfrm>
              <a:off x="9643994" y="2237707"/>
              <a:ext cx="1843354" cy="311812"/>
              <a:chOff x="636497" y="2054994"/>
              <a:chExt cx="1843354" cy="311812"/>
            </a:xfrm>
          </p:grpSpPr>
          <p:sp>
            <p:nvSpPr>
              <p:cNvPr id="44" name="Arrow: Chevron 43">
                <a:extLst>
                  <a:ext uri="{FF2B5EF4-FFF2-40B4-BE49-F238E27FC236}">
                    <a16:creationId xmlns:a16="http://schemas.microsoft.com/office/drawing/2014/main" id="{81E42774-9E32-48B0-AF32-B12176839208}"/>
                  </a:ext>
                </a:extLst>
              </p:cNvPr>
              <p:cNvSpPr/>
              <p:nvPr/>
            </p:nvSpPr>
            <p:spPr>
              <a:xfrm>
                <a:off x="636497"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Arrow: Chevron 44">
                <a:extLst>
                  <a:ext uri="{FF2B5EF4-FFF2-40B4-BE49-F238E27FC236}">
                    <a16:creationId xmlns:a16="http://schemas.microsoft.com/office/drawing/2014/main" id="{B9EFB166-8920-4B1B-9C4E-29E9F1ED7C84}"/>
                  </a:ext>
                </a:extLst>
              </p:cNvPr>
              <p:cNvSpPr/>
              <p:nvPr/>
            </p:nvSpPr>
            <p:spPr>
              <a:xfrm>
                <a:off x="997805"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Arrow: Chevron 45">
                <a:extLst>
                  <a:ext uri="{FF2B5EF4-FFF2-40B4-BE49-F238E27FC236}">
                    <a16:creationId xmlns:a16="http://schemas.microsoft.com/office/drawing/2014/main" id="{1B5C2F1C-3C52-4491-8027-281C31FE9B53}"/>
                  </a:ext>
                </a:extLst>
              </p:cNvPr>
              <p:cNvSpPr/>
              <p:nvPr/>
            </p:nvSpPr>
            <p:spPr>
              <a:xfrm>
                <a:off x="1383922"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Arrow: Chevron 46">
                <a:extLst>
                  <a:ext uri="{FF2B5EF4-FFF2-40B4-BE49-F238E27FC236}">
                    <a16:creationId xmlns:a16="http://schemas.microsoft.com/office/drawing/2014/main" id="{6CEDA3A2-307C-4A06-B95D-CAE57EB5AAF5}"/>
                  </a:ext>
                </a:extLst>
              </p:cNvPr>
              <p:cNvSpPr/>
              <p:nvPr/>
            </p:nvSpPr>
            <p:spPr>
              <a:xfrm>
                <a:off x="1770039"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Arrow: Chevron 47">
                <a:extLst>
                  <a:ext uri="{FF2B5EF4-FFF2-40B4-BE49-F238E27FC236}">
                    <a16:creationId xmlns:a16="http://schemas.microsoft.com/office/drawing/2014/main" id="{64F97F04-2FFB-469E-AA16-B28C4AF65E36}"/>
                  </a:ext>
                </a:extLst>
              </p:cNvPr>
              <p:cNvSpPr/>
              <p:nvPr/>
            </p:nvSpPr>
            <p:spPr>
              <a:xfrm>
                <a:off x="2124945" y="2054994"/>
                <a:ext cx="354906" cy="311812"/>
              </a:xfrm>
              <a:prstGeom prst="chevr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pic>
          <p:nvPicPr>
            <p:cNvPr id="50" name="Picture 49">
              <a:extLst>
                <a:ext uri="{FF2B5EF4-FFF2-40B4-BE49-F238E27FC236}">
                  <a16:creationId xmlns:a16="http://schemas.microsoft.com/office/drawing/2014/main" id="{E0474607-E2AC-4C77-8503-827DD127E925}"/>
                </a:ext>
              </a:extLst>
            </p:cNvPr>
            <p:cNvPicPr>
              <a:picLocks noChangeAspect="1"/>
            </p:cNvPicPr>
            <p:nvPr/>
          </p:nvPicPr>
          <p:blipFill>
            <a:blip r:embed="rId3">
              <a:alphaModFix amt="85000"/>
            </a:blip>
            <a:stretch>
              <a:fillRect/>
            </a:stretch>
          </p:blipFill>
          <p:spPr>
            <a:xfrm>
              <a:off x="5996284" y="2258664"/>
              <a:ext cx="269898" cy="269898"/>
            </a:xfrm>
            <a:prstGeom prst="rect">
              <a:avLst/>
            </a:prstGeom>
          </p:spPr>
        </p:pic>
        <p:pic>
          <p:nvPicPr>
            <p:cNvPr id="51" name="Picture 50">
              <a:extLst>
                <a:ext uri="{FF2B5EF4-FFF2-40B4-BE49-F238E27FC236}">
                  <a16:creationId xmlns:a16="http://schemas.microsoft.com/office/drawing/2014/main" id="{E9569524-F37F-4984-8CBB-0F2B232F60BB}"/>
                </a:ext>
              </a:extLst>
            </p:cNvPr>
            <p:cNvPicPr>
              <a:picLocks noChangeAspect="1"/>
            </p:cNvPicPr>
            <p:nvPr/>
          </p:nvPicPr>
          <p:blipFill>
            <a:blip r:embed="rId3">
              <a:alphaModFix amt="85000"/>
            </a:blip>
            <a:stretch>
              <a:fillRect/>
            </a:stretch>
          </p:blipFill>
          <p:spPr>
            <a:xfrm>
              <a:off x="3042531" y="2258664"/>
              <a:ext cx="269898" cy="269898"/>
            </a:xfrm>
            <a:prstGeom prst="rect">
              <a:avLst/>
            </a:prstGeom>
          </p:spPr>
        </p:pic>
        <p:pic>
          <p:nvPicPr>
            <p:cNvPr id="52" name="Picture 51">
              <a:extLst>
                <a:ext uri="{FF2B5EF4-FFF2-40B4-BE49-F238E27FC236}">
                  <a16:creationId xmlns:a16="http://schemas.microsoft.com/office/drawing/2014/main" id="{4EAD80E4-7E74-46DA-8514-BE68EC9892E4}"/>
                </a:ext>
              </a:extLst>
            </p:cNvPr>
            <p:cNvPicPr>
              <a:picLocks noChangeAspect="1"/>
            </p:cNvPicPr>
            <p:nvPr/>
          </p:nvPicPr>
          <p:blipFill>
            <a:blip r:embed="rId3">
              <a:alphaModFix amt="85000"/>
            </a:blip>
            <a:stretch>
              <a:fillRect/>
            </a:stretch>
          </p:blipFill>
          <p:spPr>
            <a:xfrm>
              <a:off x="8928833" y="2258664"/>
              <a:ext cx="269898" cy="269898"/>
            </a:xfrm>
            <a:prstGeom prst="rect">
              <a:avLst/>
            </a:prstGeom>
          </p:spPr>
        </p:pic>
      </p:grpSp>
      <p:pic>
        <p:nvPicPr>
          <p:cNvPr id="9" name="Picture 8" descr="A screenshot of a video game&#10;&#10;Description automatically generated">
            <a:extLst>
              <a:ext uri="{FF2B5EF4-FFF2-40B4-BE49-F238E27FC236}">
                <a16:creationId xmlns:a16="http://schemas.microsoft.com/office/drawing/2014/main" id="{833A7F4C-B06A-4AED-9460-D541F00463E3}"/>
              </a:ext>
            </a:extLst>
          </p:cNvPr>
          <p:cNvPicPr>
            <a:picLocks noChangeAspect="1"/>
          </p:cNvPicPr>
          <p:nvPr/>
        </p:nvPicPr>
        <p:blipFill rotWithShape="1">
          <a:blip r:embed="rId4">
            <a:extLst>
              <a:ext uri="{28A0092B-C50C-407E-A947-70E740481C1C}">
                <a14:useLocalDpi xmlns:a14="http://schemas.microsoft.com/office/drawing/2010/main" val="0"/>
              </a:ext>
            </a:extLst>
          </a:blip>
          <a:srcRect l="22976" t="1118" r="21403" b="-1"/>
          <a:stretch/>
        </p:blipFill>
        <p:spPr>
          <a:xfrm>
            <a:off x="9491108" y="3921715"/>
            <a:ext cx="1804562" cy="1804562"/>
          </a:xfrm>
          <a:prstGeom prst="ellipse">
            <a:avLst/>
          </a:prstGeom>
        </p:spPr>
      </p:pic>
      <p:sp>
        <p:nvSpPr>
          <p:cNvPr id="61" name="Arrow: Circular 60">
            <a:extLst>
              <a:ext uri="{FF2B5EF4-FFF2-40B4-BE49-F238E27FC236}">
                <a16:creationId xmlns:a16="http://schemas.microsoft.com/office/drawing/2014/main" id="{ECD60BCA-B482-43BB-9833-7F9F270B3F4C}"/>
              </a:ext>
            </a:extLst>
          </p:cNvPr>
          <p:cNvSpPr/>
          <p:nvPr/>
        </p:nvSpPr>
        <p:spPr>
          <a:xfrm rot="8879490">
            <a:off x="8464766" y="4454125"/>
            <a:ext cx="1241573" cy="1241573"/>
          </a:xfrm>
          <a:prstGeom prst="circularArrow">
            <a:avLst>
              <a:gd name="adj1" fmla="val 12500"/>
              <a:gd name="adj2" fmla="val 1142319"/>
              <a:gd name="adj3" fmla="val 20457681"/>
              <a:gd name="adj4" fmla="val 15166083"/>
              <a:gd name="adj5" fmla="val 12500"/>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Arrow: Circular 61">
            <a:extLst>
              <a:ext uri="{FF2B5EF4-FFF2-40B4-BE49-F238E27FC236}">
                <a16:creationId xmlns:a16="http://schemas.microsoft.com/office/drawing/2014/main" id="{AC47E665-6EC0-4BBA-8337-C8A930AA0222}"/>
              </a:ext>
            </a:extLst>
          </p:cNvPr>
          <p:cNvSpPr/>
          <p:nvPr/>
        </p:nvSpPr>
        <p:spPr>
          <a:xfrm rot="19893126">
            <a:off x="8409540" y="3835558"/>
            <a:ext cx="1241573" cy="1241573"/>
          </a:xfrm>
          <a:prstGeom prst="circularArrow">
            <a:avLst>
              <a:gd name="adj1" fmla="val 12500"/>
              <a:gd name="adj2" fmla="val 1142319"/>
              <a:gd name="adj3" fmla="val 20457681"/>
              <a:gd name="adj4" fmla="val 15166083"/>
              <a:gd name="adj5" fmla="val 12500"/>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4" name="Picture 63" descr="A picture containing bedroom&#10;&#10;Description automatically generated">
            <a:extLst>
              <a:ext uri="{FF2B5EF4-FFF2-40B4-BE49-F238E27FC236}">
                <a16:creationId xmlns:a16="http://schemas.microsoft.com/office/drawing/2014/main" id="{61BFC8AC-E11C-4490-B61A-2B8E042743FC}"/>
              </a:ext>
            </a:extLst>
          </p:cNvPr>
          <p:cNvPicPr>
            <a:picLocks noChangeAspect="1"/>
          </p:cNvPicPr>
          <p:nvPr/>
        </p:nvPicPr>
        <p:blipFill rotWithShape="1">
          <a:blip r:embed="rId5">
            <a:extLst>
              <a:ext uri="{28A0092B-C50C-407E-A947-70E740481C1C}">
                <a14:useLocalDpi xmlns:a14="http://schemas.microsoft.com/office/drawing/2010/main" val="0"/>
              </a:ext>
            </a:extLst>
          </a:blip>
          <a:srcRect l="37117" t="6645" r="14148" b="6645"/>
          <a:stretch/>
        </p:blipFill>
        <p:spPr>
          <a:xfrm>
            <a:off x="6682047" y="3814409"/>
            <a:ext cx="1897248" cy="1897248"/>
          </a:xfrm>
          <a:prstGeom prst="ellipse">
            <a:avLst/>
          </a:prstGeom>
        </p:spPr>
      </p:pic>
      <p:pic>
        <p:nvPicPr>
          <p:cNvPr id="73" name="Picture 72">
            <a:extLst>
              <a:ext uri="{FF2B5EF4-FFF2-40B4-BE49-F238E27FC236}">
                <a16:creationId xmlns:a16="http://schemas.microsoft.com/office/drawing/2014/main" id="{1728328A-CE19-43F2-91BE-746C1860AD2D}"/>
              </a:ext>
            </a:extLst>
          </p:cNvPr>
          <p:cNvPicPr>
            <a:picLocks noChangeAspect="1"/>
          </p:cNvPicPr>
          <p:nvPr/>
        </p:nvPicPr>
        <p:blipFill>
          <a:blip r:embed="rId6"/>
          <a:stretch>
            <a:fillRect/>
          </a:stretch>
        </p:blipFill>
        <p:spPr>
          <a:xfrm>
            <a:off x="8790842" y="4540514"/>
            <a:ext cx="506786" cy="445038"/>
          </a:xfrm>
          <a:prstGeom prst="rect">
            <a:avLst/>
          </a:prstGeom>
        </p:spPr>
      </p:pic>
      <p:sp>
        <p:nvSpPr>
          <p:cNvPr id="65" name="TextBox 64">
            <a:extLst>
              <a:ext uri="{FF2B5EF4-FFF2-40B4-BE49-F238E27FC236}">
                <a16:creationId xmlns:a16="http://schemas.microsoft.com/office/drawing/2014/main" id="{65392BE3-5BAC-48BD-A369-329B92EDF0F2}"/>
              </a:ext>
            </a:extLst>
          </p:cNvPr>
          <p:cNvSpPr txBox="1"/>
          <p:nvPr/>
        </p:nvSpPr>
        <p:spPr>
          <a:xfrm>
            <a:off x="706265" y="3652725"/>
            <a:ext cx="5298936" cy="2800767"/>
          </a:xfrm>
          <a:prstGeom prst="rect">
            <a:avLst/>
          </a:prstGeom>
          <a:noFill/>
        </p:spPr>
        <p:txBody>
          <a:bodyPr wrap="square">
            <a:spAutoFit/>
          </a:bodyPr>
          <a:lstStyle/>
          <a:p>
            <a:r>
              <a:rPr lang="en-US" altLang="zh-CN" sz="1400" b="1" dirty="0">
                <a:latin typeface="Arial" panose="020B0604020202020204" pitchFamily="34" charset="0"/>
                <a:cs typeface="Arial" panose="020B0604020202020204" pitchFamily="34" charset="0"/>
              </a:rPr>
              <a:t>Race:</a:t>
            </a:r>
          </a:p>
          <a:p>
            <a:r>
              <a:rPr lang="en-US" altLang="zh-CN" sz="1400" dirty="0">
                <a:latin typeface="Arial" panose="020B0604020202020204" pitchFamily="34" charset="0"/>
                <a:cs typeface="Arial" panose="020B0604020202020204" pitchFamily="34" charset="0"/>
              </a:rPr>
              <a:t>Players will race on a series of short parkour courses. At each finish line they will get trophies depending on the places. </a:t>
            </a:r>
            <a:br>
              <a:rPr lang="en-US" altLang="zh-CN" sz="1400" dirty="0">
                <a:latin typeface="Arial" panose="020B0604020202020204" pitchFamily="34" charset="0"/>
                <a:cs typeface="Arial" panose="020B0604020202020204" pitchFamily="34" charset="0"/>
              </a:rPr>
            </a:br>
            <a:endParaRPr lang="en-US" altLang="zh-CN" sz="1400" dirty="0">
              <a:latin typeface="Arial" panose="020B0604020202020204" pitchFamily="34" charset="0"/>
              <a:cs typeface="Arial" panose="020B0604020202020204" pitchFamily="34" charset="0"/>
            </a:endParaRPr>
          </a:p>
          <a:p>
            <a:endParaRPr lang="en-US" altLang="zh-CN" sz="1400" dirty="0">
              <a:latin typeface="Arial" panose="020B0604020202020204" pitchFamily="34" charset="0"/>
              <a:cs typeface="Arial" panose="020B0604020202020204" pitchFamily="34" charset="0"/>
            </a:endParaRPr>
          </a:p>
          <a:p>
            <a:r>
              <a:rPr lang="en-US" altLang="zh-CN" sz="1400" b="1" dirty="0">
                <a:latin typeface="Arial" panose="020B0604020202020204" pitchFamily="34" charset="0"/>
                <a:cs typeface="Arial" panose="020B0604020202020204" pitchFamily="34" charset="0"/>
              </a:rPr>
              <a:t>Mini games:</a:t>
            </a:r>
          </a:p>
          <a:p>
            <a:r>
              <a:rPr lang="en-US" altLang="zh-CN" sz="1400" dirty="0">
                <a:latin typeface="Arial" panose="020B0604020202020204" pitchFamily="34" charset="0"/>
                <a:cs typeface="Arial" panose="020B0604020202020204" pitchFamily="34" charset="0"/>
              </a:rPr>
              <a:t>A random mini game starts at the end of each finish line. When the game ends, players will get trophies depending on the places  and the next race starts. This loop will go on several times until finish. At last, player who has the most trophies wins.</a:t>
            </a:r>
            <a:br>
              <a:rPr lang="en-US" altLang="zh-CN" dirty="0">
                <a:latin typeface="Arial" panose="020B0604020202020204" pitchFamily="34" charset="0"/>
                <a:cs typeface="Arial" panose="020B0604020202020204" pitchFamily="34" charset="0"/>
              </a:rPr>
            </a:br>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8450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07389-3304-4324-8166-D6339421F42D}"/>
              </a:ext>
            </a:extLst>
          </p:cNvPr>
          <p:cNvSpPr txBox="1"/>
          <p:nvPr/>
        </p:nvSpPr>
        <p:spPr>
          <a:xfrm>
            <a:off x="653557" y="438820"/>
            <a:ext cx="11209579" cy="923330"/>
          </a:xfrm>
          <a:prstGeom prst="rect">
            <a:avLst/>
          </a:prstGeom>
          <a:noFill/>
        </p:spPr>
        <p:txBody>
          <a:bodyPr wrap="square" rtlCol="0">
            <a:spAutoFit/>
          </a:bodyPr>
          <a:lstStyle/>
          <a:p>
            <a:r>
              <a:rPr lang="en-US" altLang="zh-CN" sz="5400" dirty="0">
                <a:solidFill>
                  <a:srgbClr val="FF9900"/>
                </a:solidFill>
                <a:latin typeface="Russo One" panose="02000503050000020004" pitchFamily="2" charset="0"/>
              </a:rPr>
              <a:t>CORE FEATURE: PARKOUR</a:t>
            </a:r>
            <a:endParaRPr lang="zh-CN" altLang="en-US" sz="5400" dirty="0">
              <a:solidFill>
                <a:srgbClr val="FF9900"/>
              </a:solidFill>
              <a:latin typeface="Russo One" panose="02000503050000020004" pitchFamily="2" charset="0"/>
            </a:endParaRPr>
          </a:p>
        </p:txBody>
      </p:sp>
      <p:sp>
        <p:nvSpPr>
          <p:cNvPr id="5" name="TextBox 4">
            <a:extLst>
              <a:ext uri="{FF2B5EF4-FFF2-40B4-BE49-F238E27FC236}">
                <a16:creationId xmlns:a16="http://schemas.microsoft.com/office/drawing/2014/main" id="{D83AB92C-4728-448F-B257-1B86BEA9CFA9}"/>
              </a:ext>
            </a:extLst>
          </p:cNvPr>
          <p:cNvSpPr txBox="1"/>
          <p:nvPr/>
        </p:nvSpPr>
        <p:spPr>
          <a:xfrm>
            <a:off x="712164" y="4409150"/>
            <a:ext cx="2876723"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RANDOMLY GENERATED MAP</a:t>
            </a:r>
            <a:endParaRPr lang="en-US" altLang="zh-CN" sz="1050" b="1" dirty="0">
              <a:solidFill>
                <a:schemeClr val="bg1">
                  <a:lumMod val="50000"/>
                </a:schemeClr>
              </a:solidFill>
              <a:effectLst/>
            </a:endParaRPr>
          </a:p>
        </p:txBody>
      </p:sp>
      <p:sp>
        <p:nvSpPr>
          <p:cNvPr id="6" name="TextBox 5">
            <a:extLst>
              <a:ext uri="{FF2B5EF4-FFF2-40B4-BE49-F238E27FC236}">
                <a16:creationId xmlns:a16="http://schemas.microsoft.com/office/drawing/2014/main" id="{24B2A132-3220-4D86-86AB-01DEF8B1BDA7}"/>
              </a:ext>
            </a:extLst>
          </p:cNvPr>
          <p:cNvSpPr txBox="1"/>
          <p:nvPr/>
        </p:nvSpPr>
        <p:spPr>
          <a:xfrm>
            <a:off x="4496518" y="4284339"/>
            <a:ext cx="2361661"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Crazy</a:t>
            </a:r>
            <a:r>
              <a:rPr lang="en-US" altLang="zh-CN" sz="1200" b="1" dirty="0">
                <a:solidFill>
                  <a:schemeClr val="bg1">
                    <a:lumMod val="50000"/>
                  </a:schemeClr>
                </a:solidFill>
                <a:latin typeface="Arial" panose="020B0604020202020204" pitchFamily="34" charset="0"/>
              </a:rPr>
              <a:t>,</a:t>
            </a:r>
            <a:r>
              <a:rPr lang="zh-CN" altLang="en-US" sz="1200" b="1" dirty="0">
                <a:solidFill>
                  <a:schemeClr val="bg1">
                    <a:lumMod val="50000"/>
                  </a:schemeClr>
                </a:solidFill>
                <a:latin typeface="Arial" panose="020B0604020202020204" pitchFamily="34" charset="0"/>
              </a:rPr>
              <a:t> </a:t>
            </a:r>
            <a:r>
              <a:rPr lang="en-US" altLang="zh-CN" sz="1200" b="1" i="0" u="none" strike="noStrike" dirty="0">
                <a:solidFill>
                  <a:schemeClr val="bg1">
                    <a:lumMod val="50000"/>
                  </a:schemeClr>
                </a:solidFill>
                <a:effectLst/>
                <a:latin typeface="Arial" panose="020B0604020202020204" pitchFamily="34" charset="0"/>
              </a:rPr>
              <a:t>Chaotic and fun  </a:t>
            </a:r>
            <a:endParaRPr lang="en-US" altLang="zh-CN" sz="1050" b="1" dirty="0">
              <a:solidFill>
                <a:schemeClr val="bg1">
                  <a:lumMod val="50000"/>
                </a:schemeClr>
              </a:solidFill>
              <a:effectLst/>
            </a:endParaRPr>
          </a:p>
        </p:txBody>
      </p:sp>
      <p:pic>
        <p:nvPicPr>
          <p:cNvPr id="7" name="Picture 6" descr="A picture containing bedroom&#10;&#10;Description automatically generated">
            <a:extLst>
              <a:ext uri="{FF2B5EF4-FFF2-40B4-BE49-F238E27FC236}">
                <a16:creationId xmlns:a16="http://schemas.microsoft.com/office/drawing/2014/main" id="{EE4D1B57-81E4-4CFB-847D-DA977766E18A}"/>
              </a:ext>
            </a:extLst>
          </p:cNvPr>
          <p:cNvPicPr>
            <a:picLocks noChangeAspect="1"/>
          </p:cNvPicPr>
          <p:nvPr/>
        </p:nvPicPr>
        <p:blipFill rotWithShape="1">
          <a:blip r:embed="rId2">
            <a:extLst>
              <a:ext uri="{28A0092B-C50C-407E-A947-70E740481C1C}">
                <a14:useLocalDpi xmlns:a14="http://schemas.microsoft.com/office/drawing/2010/main" val="0"/>
              </a:ext>
            </a:extLst>
          </a:blip>
          <a:srcRect l="37117" t="6645" r="14148" b="6645"/>
          <a:stretch/>
        </p:blipFill>
        <p:spPr>
          <a:xfrm>
            <a:off x="4358239" y="2132914"/>
            <a:ext cx="1842038" cy="1842038"/>
          </a:xfrm>
          <a:prstGeom prst="ellipse">
            <a:avLst/>
          </a:prstGeom>
        </p:spPr>
      </p:pic>
      <p:pic>
        <p:nvPicPr>
          <p:cNvPr id="8" name="Picture 7" descr="A picture containing indoor&#10;&#10;Description automatically generated">
            <a:extLst>
              <a:ext uri="{FF2B5EF4-FFF2-40B4-BE49-F238E27FC236}">
                <a16:creationId xmlns:a16="http://schemas.microsoft.com/office/drawing/2014/main" id="{DE7770DE-0BC5-4985-B33F-E795074820F0}"/>
              </a:ext>
            </a:extLst>
          </p:cNvPr>
          <p:cNvPicPr>
            <a:picLocks noChangeAspect="1"/>
          </p:cNvPicPr>
          <p:nvPr/>
        </p:nvPicPr>
        <p:blipFill rotWithShape="1">
          <a:blip r:embed="rId3">
            <a:extLst>
              <a:ext uri="{28A0092B-C50C-407E-A947-70E740481C1C}">
                <a14:useLocalDpi xmlns:a14="http://schemas.microsoft.com/office/drawing/2010/main" val="0"/>
              </a:ext>
            </a:extLst>
          </a:blip>
          <a:srcRect l="-527" r="49711"/>
          <a:stretch/>
        </p:blipFill>
        <p:spPr>
          <a:xfrm>
            <a:off x="938073" y="2069282"/>
            <a:ext cx="1842038" cy="2005329"/>
          </a:xfrm>
          <a:prstGeom prst="ellipse">
            <a:avLst/>
          </a:prstGeom>
        </p:spPr>
      </p:pic>
      <p:pic>
        <p:nvPicPr>
          <p:cNvPr id="10" name="Picture 9" descr="A picture containing indoor&#10;&#10;Description automatically generated">
            <a:extLst>
              <a:ext uri="{FF2B5EF4-FFF2-40B4-BE49-F238E27FC236}">
                <a16:creationId xmlns:a16="http://schemas.microsoft.com/office/drawing/2014/main" id="{915CF403-8D71-4960-A151-176E905AAA16}"/>
              </a:ext>
            </a:extLst>
          </p:cNvPr>
          <p:cNvPicPr>
            <a:picLocks noChangeAspect="1"/>
          </p:cNvPicPr>
          <p:nvPr/>
        </p:nvPicPr>
        <p:blipFill rotWithShape="1">
          <a:blip r:embed="rId3">
            <a:extLst>
              <a:ext uri="{28A0092B-C50C-407E-A947-70E740481C1C}">
                <a14:useLocalDpi xmlns:a14="http://schemas.microsoft.com/office/drawing/2010/main" val="0"/>
              </a:ext>
            </a:extLst>
          </a:blip>
          <a:srcRect l="51257" t="7469" r="1685" b="7469"/>
          <a:stretch/>
        </p:blipFill>
        <p:spPr>
          <a:xfrm>
            <a:off x="8148917" y="1937059"/>
            <a:ext cx="2037894" cy="2037894"/>
          </a:xfrm>
          <a:prstGeom prst="ellipse">
            <a:avLst/>
          </a:prstGeom>
        </p:spPr>
      </p:pic>
      <p:sp>
        <p:nvSpPr>
          <p:cNvPr id="11" name="TextBox 10">
            <a:extLst>
              <a:ext uri="{FF2B5EF4-FFF2-40B4-BE49-F238E27FC236}">
                <a16:creationId xmlns:a16="http://schemas.microsoft.com/office/drawing/2014/main" id="{3748E8C3-BB70-47E5-89C6-145A3F2EBDAE}"/>
              </a:ext>
            </a:extLst>
          </p:cNvPr>
          <p:cNvSpPr txBox="1"/>
          <p:nvPr/>
        </p:nvSpPr>
        <p:spPr>
          <a:xfrm>
            <a:off x="8202346" y="4409150"/>
            <a:ext cx="2361661" cy="276999"/>
          </a:xfrm>
          <a:prstGeom prst="rect">
            <a:avLst/>
          </a:prstGeom>
          <a:noFill/>
        </p:spPr>
        <p:txBody>
          <a:bodyPr wrap="square" rtlCol="0">
            <a:spAutoFit/>
          </a:bodyPr>
          <a:lstStyle/>
          <a:p>
            <a:pPr rtl="0">
              <a:spcBef>
                <a:spcPts val="0"/>
              </a:spcBef>
              <a:spcAft>
                <a:spcPts val="0"/>
              </a:spcAft>
            </a:pPr>
            <a:r>
              <a:rPr lang="en-US" altLang="zh-CN" sz="1200" b="1" i="0" u="none" strike="noStrike" dirty="0">
                <a:solidFill>
                  <a:schemeClr val="bg1">
                    <a:lumMod val="50000"/>
                  </a:schemeClr>
                </a:solidFill>
                <a:effectLst/>
                <a:latin typeface="Arial" panose="020B0604020202020204" pitchFamily="34" charset="0"/>
              </a:rPr>
              <a:t>Funny</a:t>
            </a:r>
            <a:r>
              <a:rPr lang="en-US" altLang="zh-CN" sz="1200" b="1" dirty="0">
                <a:solidFill>
                  <a:schemeClr val="bg1">
                    <a:lumMod val="50000"/>
                  </a:schemeClr>
                </a:solidFill>
                <a:latin typeface="Arial" panose="020B0604020202020204" pitchFamily="34" charset="0"/>
              </a:rPr>
              <a:t>,</a:t>
            </a:r>
            <a:r>
              <a:rPr lang="zh-CN" altLang="en-US" sz="1200" b="1" dirty="0">
                <a:solidFill>
                  <a:schemeClr val="bg1">
                    <a:lumMod val="50000"/>
                  </a:schemeClr>
                </a:solidFill>
                <a:latin typeface="Arial" panose="020B0604020202020204" pitchFamily="34" charset="0"/>
              </a:rPr>
              <a:t> </a:t>
            </a:r>
            <a:r>
              <a:rPr lang="en-US" altLang="zh-CN" sz="1200" b="1" i="0" u="none" strike="noStrike" dirty="0">
                <a:solidFill>
                  <a:schemeClr val="bg1">
                    <a:lumMod val="50000"/>
                  </a:schemeClr>
                </a:solidFill>
                <a:effectLst/>
                <a:latin typeface="Arial" panose="020B0604020202020204" pitchFamily="34" charset="0"/>
              </a:rPr>
              <a:t>interactive items</a:t>
            </a:r>
            <a:endParaRPr lang="en-US" altLang="zh-CN" sz="1050" b="1" dirty="0">
              <a:solidFill>
                <a:schemeClr val="bg1">
                  <a:lumMod val="50000"/>
                </a:schemeClr>
              </a:solidFill>
              <a:effectLst/>
            </a:endParaRPr>
          </a:p>
        </p:txBody>
      </p:sp>
    </p:spTree>
    <p:extLst>
      <p:ext uri="{BB962C8B-B14F-4D97-AF65-F5344CB8AC3E}">
        <p14:creationId xmlns:p14="http://schemas.microsoft.com/office/powerpoint/2010/main" val="339461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87ED8A-AB0F-42A0-9611-FA1905BD2161}"/>
              </a:ext>
            </a:extLst>
          </p:cNvPr>
          <p:cNvSpPr txBox="1"/>
          <p:nvPr/>
        </p:nvSpPr>
        <p:spPr>
          <a:xfrm>
            <a:off x="801254" y="5321032"/>
            <a:ext cx="2693371" cy="646331"/>
          </a:xfrm>
          <a:prstGeom prst="rect">
            <a:avLst/>
          </a:prstGeom>
          <a:noFill/>
        </p:spPr>
        <p:txBody>
          <a:bodyPr wrap="square" rtlCol="0">
            <a:spAutoFit/>
          </a:bodyPr>
          <a:lstStyle/>
          <a:p>
            <a:pPr rtl="0">
              <a:spcBef>
                <a:spcPts val="0"/>
              </a:spcBef>
              <a:spcAft>
                <a:spcPts val="0"/>
              </a:spcAft>
            </a:pPr>
            <a:r>
              <a:rPr lang="en-US" altLang="zh-CN" sz="1200" dirty="0">
                <a:latin typeface="Arial" panose="020B0604020202020204" pitchFamily="34" charset="0"/>
              </a:rPr>
              <a:t>Race against other players,</a:t>
            </a:r>
            <a:r>
              <a:rPr lang="zh-CN" altLang="en-US" sz="1200" dirty="0">
                <a:latin typeface="Arial" panose="020B0604020202020204" pitchFamily="34" charset="0"/>
              </a:rPr>
              <a:t> </a:t>
            </a:r>
            <a:r>
              <a:rPr lang="en-US" altLang="zh-CN" sz="1200" dirty="0">
                <a:latin typeface="Arial" panose="020B0604020202020204" pitchFamily="34" charset="0"/>
              </a:rPr>
              <a:t>compete or collaborate in mini games and collect as many trophies as you can!</a:t>
            </a:r>
          </a:p>
        </p:txBody>
      </p:sp>
      <p:sp>
        <p:nvSpPr>
          <p:cNvPr id="3" name="TextBox 2">
            <a:extLst>
              <a:ext uri="{FF2B5EF4-FFF2-40B4-BE49-F238E27FC236}">
                <a16:creationId xmlns:a16="http://schemas.microsoft.com/office/drawing/2014/main" id="{63D6C121-63FA-4B95-A8D9-63E5D426656B}"/>
              </a:ext>
            </a:extLst>
          </p:cNvPr>
          <p:cNvSpPr txBox="1"/>
          <p:nvPr/>
        </p:nvSpPr>
        <p:spPr>
          <a:xfrm>
            <a:off x="653558" y="438820"/>
            <a:ext cx="5545111" cy="923330"/>
          </a:xfrm>
          <a:prstGeom prst="rect">
            <a:avLst/>
          </a:prstGeom>
          <a:noFill/>
        </p:spPr>
        <p:txBody>
          <a:bodyPr wrap="square" rtlCol="0">
            <a:spAutoFit/>
          </a:bodyPr>
          <a:lstStyle/>
          <a:p>
            <a:r>
              <a:rPr lang="en-US" altLang="zh-CN" sz="5400" dirty="0">
                <a:solidFill>
                  <a:srgbClr val="FF9900"/>
                </a:solidFill>
                <a:latin typeface="Russo One" panose="02000503050000020004" pitchFamily="2" charset="0"/>
              </a:rPr>
              <a:t>GAME MODES</a:t>
            </a:r>
            <a:endParaRPr lang="zh-CN" altLang="en-US" sz="5400" dirty="0">
              <a:solidFill>
                <a:srgbClr val="FF9900"/>
              </a:solidFill>
              <a:latin typeface="Russo One" panose="02000503050000020004" pitchFamily="2" charset="0"/>
            </a:endParaRPr>
          </a:p>
        </p:txBody>
      </p:sp>
      <p:sp>
        <p:nvSpPr>
          <p:cNvPr id="4" name="TextBox 3">
            <a:extLst>
              <a:ext uri="{FF2B5EF4-FFF2-40B4-BE49-F238E27FC236}">
                <a16:creationId xmlns:a16="http://schemas.microsoft.com/office/drawing/2014/main" id="{8B500D14-624B-4FB5-974C-2A9C7A52DBBD}"/>
              </a:ext>
            </a:extLst>
          </p:cNvPr>
          <p:cNvSpPr txBox="1"/>
          <p:nvPr/>
        </p:nvSpPr>
        <p:spPr>
          <a:xfrm>
            <a:off x="4311300" y="5324340"/>
            <a:ext cx="2914752" cy="646331"/>
          </a:xfrm>
          <a:prstGeom prst="rect">
            <a:avLst/>
          </a:prstGeom>
          <a:noFill/>
        </p:spPr>
        <p:txBody>
          <a:bodyPr wrap="square" rtlCol="0">
            <a:spAutoFit/>
          </a:bodyPr>
          <a:lstStyle/>
          <a:p>
            <a:pPr rtl="0">
              <a:spcBef>
                <a:spcPts val="0"/>
              </a:spcBef>
              <a:spcAft>
                <a:spcPts val="0"/>
              </a:spcAft>
            </a:pPr>
            <a:r>
              <a:rPr lang="en-US" altLang="zh-CN" sz="1200" dirty="0">
                <a:latin typeface="Arial" panose="020B0604020202020204" pitchFamily="34" charset="0"/>
              </a:rPr>
              <a:t>Run against other players, avoid been chased by the monster, become the last one standing!</a:t>
            </a:r>
          </a:p>
        </p:txBody>
      </p:sp>
      <p:sp>
        <p:nvSpPr>
          <p:cNvPr id="5" name="TextBox 4">
            <a:extLst>
              <a:ext uri="{FF2B5EF4-FFF2-40B4-BE49-F238E27FC236}">
                <a16:creationId xmlns:a16="http://schemas.microsoft.com/office/drawing/2014/main" id="{ABAD37C6-4760-4A44-9F06-6A900F85AE19}"/>
              </a:ext>
            </a:extLst>
          </p:cNvPr>
          <p:cNvSpPr txBox="1"/>
          <p:nvPr/>
        </p:nvSpPr>
        <p:spPr>
          <a:xfrm>
            <a:off x="7919784" y="5321033"/>
            <a:ext cx="2914752" cy="461665"/>
          </a:xfrm>
          <a:prstGeom prst="rect">
            <a:avLst/>
          </a:prstGeom>
          <a:noFill/>
        </p:spPr>
        <p:txBody>
          <a:bodyPr wrap="square" rtlCol="0">
            <a:spAutoFit/>
          </a:bodyPr>
          <a:lstStyle/>
          <a:p>
            <a:pPr rtl="0">
              <a:spcBef>
                <a:spcPts val="0"/>
              </a:spcBef>
              <a:spcAft>
                <a:spcPts val="0"/>
              </a:spcAft>
            </a:pPr>
            <a:r>
              <a:rPr lang="en-US" altLang="zh-CN" sz="1200" dirty="0">
                <a:latin typeface="Arial" panose="020B0604020202020204" pitchFamily="34" charset="0"/>
              </a:rPr>
              <a:t>Set your own training plan, run on free parkour courses! </a:t>
            </a:r>
          </a:p>
        </p:txBody>
      </p:sp>
      <p:sp>
        <p:nvSpPr>
          <p:cNvPr id="6" name="TextBox 5">
            <a:extLst>
              <a:ext uri="{FF2B5EF4-FFF2-40B4-BE49-F238E27FC236}">
                <a16:creationId xmlns:a16="http://schemas.microsoft.com/office/drawing/2014/main" id="{59FAC803-417B-465C-8B63-7EE28B6206CD}"/>
              </a:ext>
            </a:extLst>
          </p:cNvPr>
          <p:cNvSpPr txBox="1"/>
          <p:nvPr/>
        </p:nvSpPr>
        <p:spPr>
          <a:xfrm>
            <a:off x="852536" y="2431367"/>
            <a:ext cx="1356635" cy="307777"/>
          </a:xfrm>
          <a:prstGeom prst="rect">
            <a:avLst/>
          </a:prstGeom>
          <a:noFill/>
        </p:spPr>
        <p:txBody>
          <a:bodyPr wrap="square" rtlCol="0">
            <a:spAutoFit/>
          </a:bodyPr>
          <a:lstStyle/>
          <a:p>
            <a:pPr rtl="0">
              <a:spcBef>
                <a:spcPts val="0"/>
              </a:spcBef>
              <a:spcAft>
                <a:spcPts val="0"/>
              </a:spcAft>
            </a:pPr>
            <a:r>
              <a:rPr lang="en-US" altLang="zh-CN" sz="1400" b="1" dirty="0">
                <a:solidFill>
                  <a:srgbClr val="000000"/>
                </a:solidFill>
                <a:effectLst/>
                <a:latin typeface="Arial" panose="020B0604020202020204" pitchFamily="34" charset="0"/>
              </a:rPr>
              <a:t>PARTY MODE</a:t>
            </a:r>
            <a:endParaRPr lang="en-US" altLang="zh-CN" sz="1400" b="1" dirty="0">
              <a:effectLst/>
            </a:endParaRPr>
          </a:p>
        </p:txBody>
      </p:sp>
      <p:sp>
        <p:nvSpPr>
          <p:cNvPr id="7" name="TextBox 6">
            <a:extLst>
              <a:ext uri="{FF2B5EF4-FFF2-40B4-BE49-F238E27FC236}">
                <a16:creationId xmlns:a16="http://schemas.microsoft.com/office/drawing/2014/main" id="{A5848250-734B-4A7A-8D54-9A0F88B5F3D3}"/>
              </a:ext>
            </a:extLst>
          </p:cNvPr>
          <p:cNvSpPr txBox="1"/>
          <p:nvPr/>
        </p:nvSpPr>
        <p:spPr>
          <a:xfrm>
            <a:off x="4445202" y="2445550"/>
            <a:ext cx="1923351" cy="307777"/>
          </a:xfrm>
          <a:prstGeom prst="rect">
            <a:avLst/>
          </a:prstGeom>
          <a:noFill/>
        </p:spPr>
        <p:txBody>
          <a:bodyPr wrap="square" rtlCol="0">
            <a:spAutoFit/>
          </a:bodyPr>
          <a:lstStyle/>
          <a:p>
            <a:pPr rtl="0">
              <a:spcBef>
                <a:spcPts val="0"/>
              </a:spcBef>
              <a:spcAft>
                <a:spcPts val="0"/>
              </a:spcAft>
            </a:pPr>
            <a:r>
              <a:rPr lang="en-US" altLang="zh-CN" sz="1400" b="1" dirty="0">
                <a:solidFill>
                  <a:srgbClr val="000000"/>
                </a:solidFill>
                <a:effectLst/>
                <a:latin typeface="Arial" panose="020B0604020202020204" pitchFamily="34" charset="0"/>
              </a:rPr>
              <a:t>ELIMINATION MODE</a:t>
            </a:r>
            <a:endParaRPr lang="en-US" altLang="zh-CN" sz="1400" b="1" dirty="0">
              <a:effectLst/>
            </a:endParaRPr>
          </a:p>
        </p:txBody>
      </p:sp>
      <p:sp>
        <p:nvSpPr>
          <p:cNvPr id="8" name="TextBox 7">
            <a:extLst>
              <a:ext uri="{FF2B5EF4-FFF2-40B4-BE49-F238E27FC236}">
                <a16:creationId xmlns:a16="http://schemas.microsoft.com/office/drawing/2014/main" id="{D5E25536-27E2-465D-B3D2-6011B560E251}"/>
              </a:ext>
            </a:extLst>
          </p:cNvPr>
          <p:cNvSpPr txBox="1"/>
          <p:nvPr/>
        </p:nvSpPr>
        <p:spPr>
          <a:xfrm>
            <a:off x="7919784" y="2445550"/>
            <a:ext cx="1923351" cy="307777"/>
          </a:xfrm>
          <a:prstGeom prst="rect">
            <a:avLst/>
          </a:prstGeom>
          <a:noFill/>
        </p:spPr>
        <p:txBody>
          <a:bodyPr wrap="square" rtlCol="0">
            <a:spAutoFit/>
          </a:bodyPr>
          <a:lstStyle/>
          <a:p>
            <a:pPr rtl="0">
              <a:spcBef>
                <a:spcPts val="0"/>
              </a:spcBef>
              <a:spcAft>
                <a:spcPts val="0"/>
              </a:spcAft>
            </a:pPr>
            <a:r>
              <a:rPr lang="en-US" altLang="zh-CN" sz="1400" b="1" dirty="0">
                <a:solidFill>
                  <a:srgbClr val="000000"/>
                </a:solidFill>
                <a:latin typeface="Arial" panose="020B0604020202020204" pitchFamily="34" charset="0"/>
              </a:rPr>
              <a:t>FREE</a:t>
            </a:r>
            <a:r>
              <a:rPr lang="en-US" altLang="zh-CN" sz="1400" b="1" dirty="0">
                <a:solidFill>
                  <a:srgbClr val="000000"/>
                </a:solidFill>
                <a:effectLst/>
                <a:latin typeface="Arial" panose="020B0604020202020204" pitchFamily="34" charset="0"/>
              </a:rPr>
              <a:t> MODE</a:t>
            </a:r>
            <a:endParaRPr lang="en-US" altLang="zh-CN" sz="1400" b="1" dirty="0">
              <a:effectLst/>
            </a:endParaRPr>
          </a:p>
        </p:txBody>
      </p:sp>
      <p:sp>
        <p:nvSpPr>
          <p:cNvPr id="9" name="Rectangle 8">
            <a:extLst>
              <a:ext uri="{FF2B5EF4-FFF2-40B4-BE49-F238E27FC236}">
                <a16:creationId xmlns:a16="http://schemas.microsoft.com/office/drawing/2014/main" id="{5C925447-078E-4830-AD33-CD6B788CE657}"/>
              </a:ext>
            </a:extLst>
          </p:cNvPr>
          <p:cNvSpPr/>
          <p:nvPr/>
        </p:nvSpPr>
        <p:spPr>
          <a:xfrm>
            <a:off x="885697" y="2961684"/>
            <a:ext cx="2646948" cy="213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70FFA8B5-81C9-41CC-99B3-C9AFDCFDA3F9}"/>
              </a:ext>
            </a:extLst>
          </p:cNvPr>
          <p:cNvSpPr/>
          <p:nvPr/>
        </p:nvSpPr>
        <p:spPr>
          <a:xfrm>
            <a:off x="4445202" y="2961684"/>
            <a:ext cx="2646948" cy="213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a:extLst>
              <a:ext uri="{FF2B5EF4-FFF2-40B4-BE49-F238E27FC236}">
                <a16:creationId xmlns:a16="http://schemas.microsoft.com/office/drawing/2014/main" id="{62206008-C8C3-426D-A2EE-7C3DB2296AFC}"/>
              </a:ext>
            </a:extLst>
          </p:cNvPr>
          <p:cNvSpPr/>
          <p:nvPr/>
        </p:nvSpPr>
        <p:spPr>
          <a:xfrm>
            <a:off x="8004708" y="2961684"/>
            <a:ext cx="2646948" cy="213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9EA10DAB-7A01-45BA-9E05-B86EB6BF413D}"/>
              </a:ext>
            </a:extLst>
          </p:cNvPr>
          <p:cNvSpPr txBox="1"/>
          <p:nvPr/>
        </p:nvSpPr>
        <p:spPr>
          <a:xfrm>
            <a:off x="852536" y="2684684"/>
            <a:ext cx="2693371" cy="276999"/>
          </a:xfrm>
          <a:prstGeom prst="rect">
            <a:avLst/>
          </a:prstGeom>
          <a:noFill/>
        </p:spPr>
        <p:txBody>
          <a:bodyPr wrap="square" rtlCol="0">
            <a:spAutoFit/>
          </a:bodyPr>
          <a:lstStyle/>
          <a:p>
            <a:pPr rtl="0">
              <a:spcBef>
                <a:spcPts val="0"/>
              </a:spcBef>
              <a:spcAft>
                <a:spcPts val="0"/>
              </a:spcAft>
            </a:pPr>
            <a:r>
              <a:rPr lang="en-US" altLang="zh-CN" sz="1200" dirty="0">
                <a:latin typeface="Arial" panose="020B0604020202020204" pitchFamily="34" charset="0"/>
              </a:rPr>
              <a:t>Solo/Online multiplayer/ Split screen </a:t>
            </a:r>
          </a:p>
        </p:txBody>
      </p:sp>
      <p:sp>
        <p:nvSpPr>
          <p:cNvPr id="13" name="TextBox 12">
            <a:extLst>
              <a:ext uri="{FF2B5EF4-FFF2-40B4-BE49-F238E27FC236}">
                <a16:creationId xmlns:a16="http://schemas.microsoft.com/office/drawing/2014/main" id="{C44DC6ED-CD96-46D3-A301-6BE324965643}"/>
              </a:ext>
            </a:extLst>
          </p:cNvPr>
          <p:cNvSpPr txBox="1"/>
          <p:nvPr/>
        </p:nvSpPr>
        <p:spPr>
          <a:xfrm>
            <a:off x="4428622" y="2684684"/>
            <a:ext cx="2693371" cy="276999"/>
          </a:xfrm>
          <a:prstGeom prst="rect">
            <a:avLst/>
          </a:prstGeom>
          <a:noFill/>
        </p:spPr>
        <p:txBody>
          <a:bodyPr wrap="square" rtlCol="0">
            <a:spAutoFit/>
          </a:bodyPr>
          <a:lstStyle/>
          <a:p>
            <a:pPr rtl="0">
              <a:spcBef>
                <a:spcPts val="0"/>
              </a:spcBef>
              <a:spcAft>
                <a:spcPts val="0"/>
              </a:spcAft>
            </a:pPr>
            <a:r>
              <a:rPr lang="en-US" altLang="zh-CN" sz="1200" dirty="0">
                <a:latin typeface="Arial" panose="020B0604020202020204" pitchFamily="34" charset="0"/>
              </a:rPr>
              <a:t>Solo/Online multiplayer/ Split screen </a:t>
            </a:r>
          </a:p>
        </p:txBody>
      </p:sp>
      <p:sp>
        <p:nvSpPr>
          <p:cNvPr id="14" name="TextBox 13">
            <a:extLst>
              <a:ext uri="{FF2B5EF4-FFF2-40B4-BE49-F238E27FC236}">
                <a16:creationId xmlns:a16="http://schemas.microsoft.com/office/drawing/2014/main" id="{CAC33133-5AD3-4950-9A91-8738E3DE1ED5}"/>
              </a:ext>
            </a:extLst>
          </p:cNvPr>
          <p:cNvSpPr txBox="1"/>
          <p:nvPr/>
        </p:nvSpPr>
        <p:spPr>
          <a:xfrm>
            <a:off x="7974865" y="2684684"/>
            <a:ext cx="2693371" cy="276999"/>
          </a:xfrm>
          <a:prstGeom prst="rect">
            <a:avLst/>
          </a:prstGeom>
          <a:noFill/>
        </p:spPr>
        <p:txBody>
          <a:bodyPr wrap="square" rtlCol="0">
            <a:spAutoFit/>
          </a:bodyPr>
          <a:lstStyle/>
          <a:p>
            <a:pPr rtl="0">
              <a:spcBef>
                <a:spcPts val="0"/>
              </a:spcBef>
              <a:spcAft>
                <a:spcPts val="0"/>
              </a:spcAft>
            </a:pPr>
            <a:r>
              <a:rPr lang="en-US" altLang="zh-CN" sz="1200" dirty="0">
                <a:latin typeface="Arial" panose="020B0604020202020204" pitchFamily="34" charset="0"/>
              </a:rPr>
              <a:t>Solo</a:t>
            </a:r>
          </a:p>
        </p:txBody>
      </p:sp>
    </p:spTree>
    <p:extLst>
      <p:ext uri="{BB962C8B-B14F-4D97-AF65-F5344CB8AC3E}">
        <p14:creationId xmlns:p14="http://schemas.microsoft.com/office/powerpoint/2010/main" val="1097561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C961A1-8AFF-4C50-9110-9DD17BE023C5}"/>
              </a:ext>
            </a:extLst>
          </p:cNvPr>
          <p:cNvSpPr txBox="1"/>
          <p:nvPr/>
        </p:nvSpPr>
        <p:spPr>
          <a:xfrm>
            <a:off x="653558" y="438820"/>
            <a:ext cx="3848420" cy="923330"/>
          </a:xfrm>
          <a:prstGeom prst="rect">
            <a:avLst/>
          </a:prstGeom>
          <a:noFill/>
        </p:spPr>
        <p:txBody>
          <a:bodyPr wrap="square" rtlCol="0">
            <a:spAutoFit/>
          </a:bodyPr>
          <a:lstStyle/>
          <a:p>
            <a:r>
              <a:rPr lang="en-US" altLang="zh-CN" sz="5400" dirty="0">
                <a:solidFill>
                  <a:srgbClr val="FF9900"/>
                </a:solidFill>
                <a:latin typeface="Russo One" panose="02000503050000020004" pitchFamily="2" charset="0"/>
              </a:rPr>
              <a:t>THE HOOK</a:t>
            </a:r>
            <a:endParaRPr lang="zh-CN" altLang="en-US" sz="5400" dirty="0">
              <a:solidFill>
                <a:srgbClr val="FF9900"/>
              </a:solidFill>
              <a:latin typeface="Russo One" panose="02000503050000020004" pitchFamily="2" charset="0"/>
            </a:endParaRPr>
          </a:p>
        </p:txBody>
      </p:sp>
      <p:sp>
        <p:nvSpPr>
          <p:cNvPr id="4" name="TextBox 3">
            <a:extLst>
              <a:ext uri="{FF2B5EF4-FFF2-40B4-BE49-F238E27FC236}">
                <a16:creationId xmlns:a16="http://schemas.microsoft.com/office/drawing/2014/main" id="{99ECCAD3-8A3E-4D07-AF6F-3DCAB9D69C34}"/>
              </a:ext>
            </a:extLst>
          </p:cNvPr>
          <p:cNvSpPr txBox="1"/>
          <p:nvPr/>
        </p:nvSpPr>
        <p:spPr>
          <a:xfrm>
            <a:off x="774356" y="1853850"/>
            <a:ext cx="7594810" cy="338554"/>
          </a:xfrm>
          <a:prstGeom prst="rect">
            <a:avLst/>
          </a:prstGeom>
          <a:noFill/>
        </p:spPr>
        <p:txBody>
          <a:bodyPr wrap="square">
            <a:spAutoFit/>
          </a:bodyPr>
          <a:lstStyle/>
          <a:p>
            <a:pPr rtl="0">
              <a:spcBef>
                <a:spcPts val="0"/>
              </a:spcBef>
              <a:spcAft>
                <a:spcPts val="0"/>
              </a:spcAft>
            </a:pPr>
            <a:r>
              <a:rPr lang="en-US" altLang="zh-CN" sz="1600" dirty="0">
                <a:solidFill>
                  <a:srgbClr val="000000"/>
                </a:solidFill>
                <a:latin typeface="Arial" panose="020B0604020202020204" pitchFamily="34" charset="0"/>
              </a:rPr>
              <a:t>C</a:t>
            </a:r>
            <a:r>
              <a:rPr lang="en-US" altLang="zh-CN" sz="1600" b="0" i="0" u="none" strike="noStrike" dirty="0">
                <a:solidFill>
                  <a:srgbClr val="000000"/>
                </a:solidFill>
                <a:effectLst/>
                <a:latin typeface="Arial" panose="020B0604020202020204" pitchFamily="34" charset="0"/>
              </a:rPr>
              <a:t>ontro</a:t>
            </a:r>
            <a:r>
              <a:rPr lang="en-US" altLang="zh-CN" sz="1600" dirty="0">
                <a:solidFill>
                  <a:srgbClr val="000000"/>
                </a:solidFill>
                <a:latin typeface="Arial" panose="020B0604020202020204" pitchFamily="34" charset="0"/>
              </a:rPr>
              <a:t>l your character by r</a:t>
            </a:r>
            <a:r>
              <a:rPr lang="en-US" altLang="zh-CN" sz="1600" b="0" i="0" u="none" strike="noStrike" dirty="0">
                <a:solidFill>
                  <a:srgbClr val="000000"/>
                </a:solidFill>
                <a:effectLst/>
                <a:latin typeface="Arial" panose="020B0604020202020204" pitchFamily="34" charset="0"/>
              </a:rPr>
              <a:t>unning which gives you real health benefit.  </a:t>
            </a:r>
          </a:p>
        </p:txBody>
      </p:sp>
      <p:sp>
        <p:nvSpPr>
          <p:cNvPr id="6" name="TextBox 5">
            <a:extLst>
              <a:ext uri="{FF2B5EF4-FFF2-40B4-BE49-F238E27FC236}">
                <a16:creationId xmlns:a16="http://schemas.microsoft.com/office/drawing/2014/main" id="{8B2E8133-C175-4931-B2B2-AA0443DBE19B}"/>
              </a:ext>
            </a:extLst>
          </p:cNvPr>
          <p:cNvSpPr txBox="1"/>
          <p:nvPr/>
        </p:nvSpPr>
        <p:spPr>
          <a:xfrm>
            <a:off x="774356" y="4459440"/>
            <a:ext cx="6805538" cy="338554"/>
          </a:xfrm>
          <a:prstGeom prst="rect">
            <a:avLst/>
          </a:prstGeom>
          <a:noFill/>
        </p:spPr>
        <p:txBody>
          <a:bodyPr wrap="square">
            <a:spAutoFit/>
          </a:bodyPr>
          <a:lstStyle/>
          <a:p>
            <a:pPr rtl="0">
              <a:spcBef>
                <a:spcPts val="0"/>
              </a:spcBef>
              <a:spcAft>
                <a:spcPts val="0"/>
              </a:spcAft>
            </a:pPr>
            <a:r>
              <a:rPr lang="en-US" altLang="zh-CN" sz="1600" b="0" i="0" u="none" strike="noStrike" dirty="0">
                <a:solidFill>
                  <a:srgbClr val="000000"/>
                </a:solidFill>
                <a:effectLst/>
                <a:latin typeface="Arial" panose="020B0604020202020204" pitchFamily="34" charset="0"/>
              </a:rPr>
              <a:t>Unlock </a:t>
            </a:r>
            <a:r>
              <a:rPr lang="en-US" altLang="zh-CN" sz="1600" dirty="0">
                <a:solidFill>
                  <a:srgbClr val="000000"/>
                </a:solidFill>
                <a:latin typeface="Arial" panose="020B0604020202020204" pitchFamily="34" charset="0"/>
              </a:rPr>
              <a:t>or buy</a:t>
            </a:r>
            <a:r>
              <a:rPr lang="en-US" altLang="zh-CN" sz="1600" b="0" i="0" u="none" strike="noStrike" dirty="0">
                <a:solidFill>
                  <a:srgbClr val="000000"/>
                </a:solidFill>
                <a:effectLst/>
                <a:latin typeface="Arial" panose="020B0604020202020204" pitchFamily="34" charset="0"/>
              </a:rPr>
              <a:t> cool cosmetics using the calories you burned in game.</a:t>
            </a:r>
          </a:p>
        </p:txBody>
      </p:sp>
      <p:sp>
        <p:nvSpPr>
          <p:cNvPr id="7" name="TextBox 6">
            <a:extLst>
              <a:ext uri="{FF2B5EF4-FFF2-40B4-BE49-F238E27FC236}">
                <a16:creationId xmlns:a16="http://schemas.microsoft.com/office/drawing/2014/main" id="{EFFAE9C2-4248-41E4-AE2F-B9BDB7129143}"/>
              </a:ext>
            </a:extLst>
          </p:cNvPr>
          <p:cNvSpPr txBox="1"/>
          <p:nvPr/>
        </p:nvSpPr>
        <p:spPr>
          <a:xfrm>
            <a:off x="774357" y="2514827"/>
            <a:ext cx="7845066" cy="338554"/>
          </a:xfrm>
          <a:prstGeom prst="rect">
            <a:avLst/>
          </a:prstGeom>
          <a:noFill/>
        </p:spPr>
        <p:txBody>
          <a:bodyPr wrap="square">
            <a:spAutoFit/>
          </a:bodyPr>
          <a:lstStyle/>
          <a:p>
            <a:pPr rtl="0">
              <a:spcBef>
                <a:spcPts val="0"/>
              </a:spcBef>
              <a:spcAft>
                <a:spcPts val="0"/>
              </a:spcAft>
            </a:pPr>
            <a:r>
              <a:rPr lang="en-US" altLang="zh-CN" sz="1600" b="0" i="0" u="none" strike="noStrike" dirty="0">
                <a:solidFill>
                  <a:srgbClr val="000000"/>
                </a:solidFill>
                <a:effectLst/>
                <a:latin typeface="Arial" panose="020B0604020202020204" pitchFamily="34" charset="0"/>
              </a:rPr>
              <a:t>Multiplayer </a:t>
            </a:r>
            <a:r>
              <a:rPr lang="en-US" altLang="zh-CN" sz="1600" dirty="0">
                <a:solidFill>
                  <a:srgbClr val="000000"/>
                </a:solidFill>
                <a:latin typeface="Arial" panose="020B0604020202020204" pitchFamily="34" charset="0"/>
              </a:rPr>
              <a:t>obstacle</a:t>
            </a:r>
            <a:r>
              <a:rPr lang="en-US" altLang="zh-CN" sz="1600" b="0" i="0" u="none" strike="noStrike" dirty="0">
                <a:solidFill>
                  <a:srgbClr val="000000"/>
                </a:solidFill>
                <a:effectLst/>
                <a:latin typeface="Arial" panose="020B0604020202020204" pitchFamily="34" charset="0"/>
              </a:rPr>
              <a:t> racing that is crazy, chaotic and funny. </a:t>
            </a:r>
          </a:p>
        </p:txBody>
      </p:sp>
      <p:sp>
        <p:nvSpPr>
          <p:cNvPr id="10" name="TextBox 9">
            <a:extLst>
              <a:ext uri="{FF2B5EF4-FFF2-40B4-BE49-F238E27FC236}">
                <a16:creationId xmlns:a16="http://schemas.microsoft.com/office/drawing/2014/main" id="{0B23A4BA-71EE-4285-851F-BDC51F646D4D}"/>
              </a:ext>
            </a:extLst>
          </p:cNvPr>
          <p:cNvSpPr txBox="1"/>
          <p:nvPr/>
        </p:nvSpPr>
        <p:spPr>
          <a:xfrm>
            <a:off x="774356" y="3156645"/>
            <a:ext cx="6095198" cy="338554"/>
          </a:xfrm>
          <a:prstGeom prst="rect">
            <a:avLst/>
          </a:prstGeom>
          <a:noFill/>
        </p:spPr>
        <p:txBody>
          <a:bodyPr wrap="square">
            <a:spAutoFit/>
          </a:bodyPr>
          <a:lstStyle/>
          <a:p>
            <a:r>
              <a:rPr lang="en-US" altLang="zh-CN" sz="1600" dirty="0">
                <a:solidFill>
                  <a:srgbClr val="000000"/>
                </a:solidFill>
                <a:latin typeface="Arial" panose="020B0604020202020204" pitchFamily="34" charset="0"/>
              </a:rPr>
              <a:t>U</a:t>
            </a:r>
            <a:r>
              <a:rPr lang="en-US" altLang="zh-CN" sz="1600" b="0" i="0" u="none" strike="noStrike" dirty="0">
                <a:solidFill>
                  <a:srgbClr val="000000"/>
                </a:solidFill>
                <a:effectLst/>
                <a:latin typeface="Arial" panose="020B0604020202020204" pitchFamily="34" charset="0"/>
              </a:rPr>
              <a:t>se a wide range of absurd items to destroy friendships. </a:t>
            </a:r>
            <a:endParaRPr lang="zh-CN" altLang="en-US" sz="1600" dirty="0"/>
          </a:p>
        </p:txBody>
      </p:sp>
      <p:sp>
        <p:nvSpPr>
          <p:cNvPr id="11" name="TextBox 10">
            <a:extLst>
              <a:ext uri="{FF2B5EF4-FFF2-40B4-BE49-F238E27FC236}">
                <a16:creationId xmlns:a16="http://schemas.microsoft.com/office/drawing/2014/main" id="{80B788D9-B21D-4148-B8D4-0388EAC5C076}"/>
              </a:ext>
            </a:extLst>
          </p:cNvPr>
          <p:cNvSpPr txBox="1"/>
          <p:nvPr/>
        </p:nvSpPr>
        <p:spPr>
          <a:xfrm>
            <a:off x="774357" y="3817622"/>
            <a:ext cx="7845066" cy="338554"/>
          </a:xfrm>
          <a:prstGeom prst="rect">
            <a:avLst/>
          </a:prstGeom>
          <a:noFill/>
        </p:spPr>
        <p:txBody>
          <a:bodyPr wrap="square">
            <a:spAutoFit/>
          </a:bodyPr>
          <a:lstStyle/>
          <a:p>
            <a:pPr rtl="0">
              <a:spcBef>
                <a:spcPts val="0"/>
              </a:spcBef>
              <a:spcAft>
                <a:spcPts val="0"/>
              </a:spcAft>
            </a:pPr>
            <a:r>
              <a:rPr lang="en-US" altLang="zh-CN" sz="1600" b="0" i="0" u="none" strike="noStrike" dirty="0">
                <a:solidFill>
                  <a:srgbClr val="000000"/>
                </a:solidFill>
                <a:effectLst/>
                <a:latin typeface="Arial" panose="020B0604020202020204" pitchFamily="34" charset="0"/>
              </a:rPr>
              <a:t>Fun, exciting mini games of all kinds </a:t>
            </a:r>
          </a:p>
        </p:txBody>
      </p:sp>
    </p:spTree>
    <p:extLst>
      <p:ext uri="{BB962C8B-B14F-4D97-AF65-F5344CB8AC3E}">
        <p14:creationId xmlns:p14="http://schemas.microsoft.com/office/powerpoint/2010/main" val="8187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07389-3304-4324-8166-D6339421F42D}"/>
              </a:ext>
            </a:extLst>
          </p:cNvPr>
          <p:cNvSpPr txBox="1"/>
          <p:nvPr/>
        </p:nvSpPr>
        <p:spPr>
          <a:xfrm>
            <a:off x="653558" y="438820"/>
            <a:ext cx="10067988" cy="923330"/>
          </a:xfrm>
          <a:prstGeom prst="rect">
            <a:avLst/>
          </a:prstGeom>
          <a:noFill/>
        </p:spPr>
        <p:txBody>
          <a:bodyPr wrap="square" rtlCol="0">
            <a:spAutoFit/>
          </a:bodyPr>
          <a:lstStyle/>
          <a:p>
            <a:r>
              <a:rPr lang="en-US" altLang="zh-CN" sz="5400" dirty="0">
                <a:solidFill>
                  <a:srgbClr val="FF9900"/>
                </a:solidFill>
                <a:latin typeface="Russo One" panose="02000503050000020004" pitchFamily="2" charset="0"/>
              </a:rPr>
              <a:t>COMPETITION</a:t>
            </a:r>
            <a:endParaRPr lang="zh-CN" altLang="en-US" sz="5400" dirty="0">
              <a:solidFill>
                <a:srgbClr val="FF9900"/>
              </a:solidFill>
              <a:latin typeface="Russo One" panose="02000503050000020004" pitchFamily="2" charset="0"/>
            </a:endParaRPr>
          </a:p>
        </p:txBody>
      </p:sp>
      <p:cxnSp>
        <p:nvCxnSpPr>
          <p:cNvPr id="4" name="Straight Arrow Connector 3">
            <a:extLst>
              <a:ext uri="{FF2B5EF4-FFF2-40B4-BE49-F238E27FC236}">
                <a16:creationId xmlns:a16="http://schemas.microsoft.com/office/drawing/2014/main" id="{5D7FBCE9-6C0A-4E46-A212-F1DD250E6860}"/>
              </a:ext>
            </a:extLst>
          </p:cNvPr>
          <p:cNvCxnSpPr/>
          <p:nvPr/>
        </p:nvCxnSpPr>
        <p:spPr>
          <a:xfrm>
            <a:off x="1535229" y="3763478"/>
            <a:ext cx="8633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C6B2F3B-8D62-4FA2-8D0D-B491F54AD4D6}"/>
              </a:ext>
            </a:extLst>
          </p:cNvPr>
          <p:cNvCxnSpPr/>
          <p:nvPr/>
        </p:nvCxnSpPr>
        <p:spPr>
          <a:xfrm flipV="1">
            <a:off x="5678905" y="1491916"/>
            <a:ext cx="0" cy="4610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6146039-035B-4DCC-8596-23BD4D30C32D}"/>
              </a:ext>
            </a:extLst>
          </p:cNvPr>
          <p:cNvSpPr txBox="1"/>
          <p:nvPr/>
        </p:nvSpPr>
        <p:spPr>
          <a:xfrm>
            <a:off x="9947280" y="3793155"/>
            <a:ext cx="1482720" cy="646331"/>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Gamification</a:t>
            </a:r>
          </a:p>
          <a:p>
            <a:pPr rtl="0">
              <a:spcBef>
                <a:spcPts val="0"/>
              </a:spcBef>
              <a:spcAft>
                <a:spcPts val="0"/>
              </a:spcAft>
            </a:pPr>
            <a:endParaRPr lang="en-US" altLang="zh-CN" b="0" dirty="0">
              <a:effectLst/>
            </a:endParaRPr>
          </a:p>
        </p:txBody>
      </p:sp>
      <p:sp>
        <p:nvSpPr>
          <p:cNvPr id="7" name="TextBox 6">
            <a:extLst>
              <a:ext uri="{FF2B5EF4-FFF2-40B4-BE49-F238E27FC236}">
                <a16:creationId xmlns:a16="http://schemas.microsoft.com/office/drawing/2014/main" id="{696B882F-C5B5-4219-B6C3-22BFE8DD60D2}"/>
              </a:ext>
            </a:extLst>
          </p:cNvPr>
          <p:cNvSpPr txBox="1"/>
          <p:nvPr/>
        </p:nvSpPr>
        <p:spPr>
          <a:xfrm>
            <a:off x="4988005" y="1161648"/>
            <a:ext cx="1886132"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Exercise level</a:t>
            </a:r>
            <a:endParaRPr lang="en-US" altLang="zh-CN" b="0" dirty="0">
              <a:effectLst/>
            </a:endParaRPr>
          </a:p>
        </p:txBody>
      </p:sp>
      <p:sp>
        <p:nvSpPr>
          <p:cNvPr id="8" name="TextBox 7">
            <a:extLst>
              <a:ext uri="{FF2B5EF4-FFF2-40B4-BE49-F238E27FC236}">
                <a16:creationId xmlns:a16="http://schemas.microsoft.com/office/drawing/2014/main" id="{9429571D-65F6-42B5-962A-FED617F2AF7A}"/>
              </a:ext>
            </a:extLst>
          </p:cNvPr>
          <p:cNvSpPr txBox="1"/>
          <p:nvPr/>
        </p:nvSpPr>
        <p:spPr>
          <a:xfrm>
            <a:off x="7489159" y="2423825"/>
            <a:ext cx="1181504"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Party run</a:t>
            </a:r>
          </a:p>
        </p:txBody>
      </p:sp>
      <p:sp>
        <p:nvSpPr>
          <p:cNvPr id="9" name="TextBox 8">
            <a:extLst>
              <a:ext uri="{FF2B5EF4-FFF2-40B4-BE49-F238E27FC236}">
                <a16:creationId xmlns:a16="http://schemas.microsoft.com/office/drawing/2014/main" id="{9ED30003-828C-47B0-8195-F30063E94A1C}"/>
              </a:ext>
            </a:extLst>
          </p:cNvPr>
          <p:cNvSpPr txBox="1"/>
          <p:nvPr/>
        </p:nvSpPr>
        <p:spPr>
          <a:xfrm>
            <a:off x="2492305" y="2353979"/>
            <a:ext cx="1821512"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Fitness boxing</a:t>
            </a:r>
          </a:p>
        </p:txBody>
      </p:sp>
      <p:sp>
        <p:nvSpPr>
          <p:cNvPr id="10" name="TextBox 9">
            <a:extLst>
              <a:ext uri="{FF2B5EF4-FFF2-40B4-BE49-F238E27FC236}">
                <a16:creationId xmlns:a16="http://schemas.microsoft.com/office/drawing/2014/main" id="{2AB3D727-0EBA-455E-8F54-E647601E620A}"/>
              </a:ext>
            </a:extLst>
          </p:cNvPr>
          <p:cNvSpPr txBox="1"/>
          <p:nvPr/>
        </p:nvSpPr>
        <p:spPr>
          <a:xfrm>
            <a:off x="7400444" y="4656323"/>
            <a:ext cx="1821512"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Mario party</a:t>
            </a:r>
          </a:p>
        </p:txBody>
      </p:sp>
      <p:sp>
        <p:nvSpPr>
          <p:cNvPr id="11" name="TextBox 10">
            <a:extLst>
              <a:ext uri="{FF2B5EF4-FFF2-40B4-BE49-F238E27FC236}">
                <a16:creationId xmlns:a16="http://schemas.microsoft.com/office/drawing/2014/main" id="{B9EBADCF-EAC9-4457-BEC7-CDF75EDCA84B}"/>
              </a:ext>
            </a:extLst>
          </p:cNvPr>
          <p:cNvSpPr txBox="1"/>
          <p:nvPr/>
        </p:nvSpPr>
        <p:spPr>
          <a:xfrm>
            <a:off x="5213314" y="2235729"/>
            <a:ext cx="1327335" cy="646331"/>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Ring fit adventure</a:t>
            </a:r>
          </a:p>
        </p:txBody>
      </p:sp>
      <p:sp>
        <p:nvSpPr>
          <p:cNvPr id="12" name="TextBox 11">
            <a:extLst>
              <a:ext uri="{FF2B5EF4-FFF2-40B4-BE49-F238E27FC236}">
                <a16:creationId xmlns:a16="http://schemas.microsoft.com/office/drawing/2014/main" id="{EE8F6934-58BE-4A90-8C26-D7E417DFA1B1}"/>
              </a:ext>
            </a:extLst>
          </p:cNvPr>
          <p:cNvSpPr txBox="1"/>
          <p:nvPr/>
        </p:nvSpPr>
        <p:spPr>
          <a:xfrm>
            <a:off x="7287489" y="5257514"/>
            <a:ext cx="1821512"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1,2 SWITCH</a:t>
            </a:r>
          </a:p>
        </p:txBody>
      </p:sp>
      <p:sp>
        <p:nvSpPr>
          <p:cNvPr id="14" name="TextBox 13">
            <a:extLst>
              <a:ext uri="{FF2B5EF4-FFF2-40B4-BE49-F238E27FC236}">
                <a16:creationId xmlns:a16="http://schemas.microsoft.com/office/drawing/2014/main" id="{DFF559CF-8167-4D1C-B619-487A5FE0560E}"/>
              </a:ext>
            </a:extLst>
          </p:cNvPr>
          <p:cNvSpPr txBox="1"/>
          <p:nvPr/>
        </p:nvSpPr>
        <p:spPr>
          <a:xfrm>
            <a:off x="7400444" y="4092845"/>
            <a:ext cx="1821512"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NS Sports</a:t>
            </a:r>
          </a:p>
        </p:txBody>
      </p:sp>
      <p:sp>
        <p:nvSpPr>
          <p:cNvPr id="15" name="TextBox 14">
            <a:extLst>
              <a:ext uri="{FF2B5EF4-FFF2-40B4-BE49-F238E27FC236}">
                <a16:creationId xmlns:a16="http://schemas.microsoft.com/office/drawing/2014/main" id="{EABBE20E-5BED-4E50-A9C7-8D9C16C01543}"/>
              </a:ext>
            </a:extLst>
          </p:cNvPr>
          <p:cNvSpPr txBox="1"/>
          <p:nvPr/>
        </p:nvSpPr>
        <p:spPr>
          <a:xfrm>
            <a:off x="3152926" y="2882060"/>
            <a:ext cx="1528789" cy="369332"/>
          </a:xfrm>
          <a:prstGeom prst="rect">
            <a:avLst/>
          </a:prstGeom>
          <a:noFill/>
        </p:spPr>
        <p:txBody>
          <a:bodyPr wrap="square">
            <a:spAutoFit/>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Just Dance</a:t>
            </a:r>
          </a:p>
        </p:txBody>
      </p:sp>
      <p:sp>
        <p:nvSpPr>
          <p:cNvPr id="16" name="TextBox 15">
            <a:extLst>
              <a:ext uri="{FF2B5EF4-FFF2-40B4-BE49-F238E27FC236}">
                <a16:creationId xmlns:a16="http://schemas.microsoft.com/office/drawing/2014/main" id="{05D2AE3B-CCFD-44D2-848C-8988A54AA518}"/>
              </a:ext>
            </a:extLst>
          </p:cNvPr>
          <p:cNvSpPr txBox="1"/>
          <p:nvPr/>
        </p:nvSpPr>
        <p:spPr>
          <a:xfrm>
            <a:off x="790493" y="5872996"/>
            <a:ext cx="1043685" cy="338554"/>
          </a:xfrm>
          <a:prstGeom prst="rect">
            <a:avLst/>
          </a:prstGeom>
          <a:noFill/>
        </p:spPr>
        <p:txBody>
          <a:bodyPr wrap="square">
            <a:spAutoFit/>
          </a:bodyPr>
          <a:lstStyle/>
          <a:p>
            <a:pPr rtl="0">
              <a:spcBef>
                <a:spcPts val="0"/>
              </a:spcBef>
              <a:spcAft>
                <a:spcPts val="0"/>
              </a:spcAft>
            </a:pPr>
            <a:r>
              <a:rPr lang="zh-CN" altLang="en-US" sz="1600" b="0" i="0" u="none" strike="noStrike" dirty="0">
                <a:solidFill>
                  <a:srgbClr val="000000"/>
                </a:solidFill>
                <a:effectLst/>
                <a:latin typeface="Arial" panose="020B0604020202020204" pitchFamily="34" charset="0"/>
              </a:rPr>
              <a:t>竞品分析</a:t>
            </a:r>
            <a:endParaRPr lang="en-US" altLang="zh-CN" sz="1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3570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07389-3304-4324-8166-D6339421F42D}"/>
              </a:ext>
            </a:extLst>
          </p:cNvPr>
          <p:cNvSpPr txBox="1"/>
          <p:nvPr/>
        </p:nvSpPr>
        <p:spPr>
          <a:xfrm>
            <a:off x="653558" y="438820"/>
            <a:ext cx="10067988" cy="923330"/>
          </a:xfrm>
          <a:prstGeom prst="rect">
            <a:avLst/>
          </a:prstGeom>
          <a:noFill/>
        </p:spPr>
        <p:txBody>
          <a:bodyPr wrap="square" rtlCol="0">
            <a:spAutoFit/>
          </a:bodyPr>
          <a:lstStyle/>
          <a:p>
            <a:r>
              <a:rPr lang="en-US" altLang="zh-CN" sz="5400" dirty="0">
                <a:solidFill>
                  <a:srgbClr val="FF9900"/>
                </a:solidFill>
                <a:latin typeface="Russo One" panose="02000503050000020004" pitchFamily="2" charset="0"/>
              </a:rPr>
              <a:t>DIFFERENTIATOR </a:t>
            </a:r>
            <a:endParaRPr lang="zh-CN" altLang="en-US" sz="5400" dirty="0">
              <a:solidFill>
                <a:srgbClr val="FF9900"/>
              </a:solidFill>
              <a:latin typeface="Russo One" panose="02000503050000020004" pitchFamily="2" charset="0"/>
            </a:endParaRPr>
          </a:p>
        </p:txBody>
      </p:sp>
      <p:sp>
        <p:nvSpPr>
          <p:cNvPr id="3" name="TextBox 2">
            <a:extLst>
              <a:ext uri="{FF2B5EF4-FFF2-40B4-BE49-F238E27FC236}">
                <a16:creationId xmlns:a16="http://schemas.microsoft.com/office/drawing/2014/main" id="{51ED5E7A-851C-4BB8-B463-DB21C5A0380B}"/>
              </a:ext>
            </a:extLst>
          </p:cNvPr>
          <p:cNvSpPr txBox="1"/>
          <p:nvPr/>
        </p:nvSpPr>
        <p:spPr>
          <a:xfrm>
            <a:off x="734525" y="1891041"/>
            <a:ext cx="10067988" cy="2862322"/>
          </a:xfrm>
          <a:prstGeom prst="rect">
            <a:avLst/>
          </a:prstGeom>
          <a:noFill/>
        </p:spPr>
        <p:txBody>
          <a:bodyPr wrap="square">
            <a:spAutoFit/>
          </a:bodyPr>
          <a:lstStyle/>
          <a:p>
            <a:pPr rtl="0">
              <a:spcBef>
                <a:spcPts val="0"/>
              </a:spcBef>
              <a:spcAft>
                <a:spcPts val="0"/>
              </a:spcAft>
            </a:pPr>
            <a:endParaRPr lang="en-US" altLang="zh-CN" b="0" dirty="0">
              <a:effectLst/>
            </a:endParaRPr>
          </a:p>
          <a:p>
            <a:pPr rtl="0">
              <a:spcBef>
                <a:spcPts val="0"/>
              </a:spcBef>
              <a:spcAft>
                <a:spcPts val="0"/>
              </a:spcAft>
            </a:pPr>
            <a:endParaRPr lang="en-US" altLang="zh-CN" sz="1800" b="0" i="0" u="none" strike="noStrike" dirty="0">
              <a:solidFill>
                <a:schemeClr val="bg2">
                  <a:lumMod val="10000"/>
                </a:schemeClr>
              </a:solidFill>
              <a:effectLst/>
              <a:latin typeface="Arial" panose="020B0604020202020204" pitchFamily="34" charset="0"/>
            </a:endParaRPr>
          </a:p>
          <a:p>
            <a:pPr rtl="0">
              <a:spcBef>
                <a:spcPts val="0"/>
              </a:spcBef>
              <a:spcAft>
                <a:spcPts val="0"/>
              </a:spcAft>
            </a:pPr>
            <a:r>
              <a:rPr lang="en-US" altLang="zh-CN" b="0" dirty="0">
                <a:solidFill>
                  <a:schemeClr val="bg2">
                    <a:lumMod val="10000"/>
                  </a:schemeClr>
                </a:solidFill>
                <a:effectLst/>
                <a:latin typeface="Arial" panose="020B0604020202020204" pitchFamily="34" charset="0"/>
              </a:rPr>
              <a:t>Fitness boxing is a personal boxing training app</a:t>
            </a:r>
          </a:p>
          <a:p>
            <a:pPr rtl="0">
              <a:spcBef>
                <a:spcPts val="0"/>
              </a:spcBef>
              <a:spcAft>
                <a:spcPts val="0"/>
              </a:spcAft>
            </a:pPr>
            <a:endParaRPr lang="en-US" altLang="zh-CN" dirty="0">
              <a:solidFill>
                <a:schemeClr val="bg2">
                  <a:lumMod val="10000"/>
                </a:schemeClr>
              </a:solidFill>
              <a:latin typeface="Arial" panose="020B0604020202020204" pitchFamily="34" charset="0"/>
            </a:endParaRPr>
          </a:p>
          <a:p>
            <a:pPr rtl="0">
              <a:spcBef>
                <a:spcPts val="0"/>
              </a:spcBef>
              <a:spcAft>
                <a:spcPts val="0"/>
              </a:spcAft>
            </a:pPr>
            <a:r>
              <a:rPr lang="en-US" altLang="zh-CN" dirty="0">
                <a:solidFill>
                  <a:schemeClr val="bg2">
                    <a:lumMod val="10000"/>
                  </a:schemeClr>
                </a:solidFill>
                <a:latin typeface="Arial" panose="020B0604020202020204" pitchFamily="34" charset="0"/>
              </a:rPr>
              <a:t>Just Dance is a dancing simulator </a:t>
            </a:r>
          </a:p>
          <a:p>
            <a:pPr rtl="0">
              <a:spcBef>
                <a:spcPts val="0"/>
              </a:spcBef>
              <a:spcAft>
                <a:spcPts val="0"/>
              </a:spcAft>
            </a:pPr>
            <a:endParaRPr lang="en-US" altLang="zh-CN" dirty="0">
              <a:solidFill>
                <a:schemeClr val="bg2">
                  <a:lumMod val="10000"/>
                </a:schemeClr>
              </a:solidFill>
              <a:latin typeface="Arial" panose="020B0604020202020204" pitchFamily="34" charset="0"/>
            </a:endParaRPr>
          </a:p>
          <a:p>
            <a:r>
              <a:rPr lang="en-US" altLang="zh-CN" sz="1800" b="0" i="0" u="none" strike="noStrike" dirty="0">
                <a:solidFill>
                  <a:schemeClr val="bg2">
                    <a:lumMod val="10000"/>
                  </a:schemeClr>
                </a:solidFill>
                <a:effectLst/>
                <a:latin typeface="Arial" panose="020B0604020202020204" pitchFamily="34" charset="0"/>
              </a:rPr>
              <a:t>Ring fit adventure is an exercise game aiming to make personal training less boring</a:t>
            </a:r>
          </a:p>
          <a:p>
            <a:pPr rtl="0">
              <a:spcBef>
                <a:spcPts val="0"/>
              </a:spcBef>
              <a:spcAft>
                <a:spcPts val="0"/>
              </a:spcAft>
            </a:pPr>
            <a:endParaRPr lang="en-US" altLang="zh-CN" b="0" dirty="0">
              <a:solidFill>
                <a:schemeClr val="bg2">
                  <a:lumMod val="10000"/>
                </a:schemeClr>
              </a:solidFill>
              <a:effectLst/>
            </a:endParaRPr>
          </a:p>
          <a:p>
            <a:pPr rtl="0">
              <a:spcBef>
                <a:spcPts val="0"/>
              </a:spcBef>
              <a:spcAft>
                <a:spcPts val="0"/>
              </a:spcAft>
            </a:pPr>
            <a:r>
              <a:rPr lang="en-US" altLang="zh-CN" dirty="0">
                <a:solidFill>
                  <a:schemeClr val="bg2">
                    <a:lumMod val="10000"/>
                  </a:schemeClr>
                </a:solidFill>
                <a:latin typeface="Arial" panose="020B0604020202020204" pitchFamily="34" charset="0"/>
              </a:rPr>
              <a:t>Mario party is a fun party game that uses motion sensing, but it don’t give enough exercise.  </a:t>
            </a:r>
          </a:p>
          <a:p>
            <a:endParaRPr lang="zh-CN" altLang="en-US" dirty="0"/>
          </a:p>
        </p:txBody>
      </p:sp>
      <p:sp>
        <p:nvSpPr>
          <p:cNvPr id="6" name="TextBox 5">
            <a:extLst>
              <a:ext uri="{FF2B5EF4-FFF2-40B4-BE49-F238E27FC236}">
                <a16:creationId xmlns:a16="http://schemas.microsoft.com/office/drawing/2014/main" id="{51597C76-4B24-4C6C-ABFC-77D57164DF95}"/>
              </a:ext>
            </a:extLst>
          </p:cNvPr>
          <p:cNvSpPr txBox="1"/>
          <p:nvPr/>
        </p:nvSpPr>
        <p:spPr>
          <a:xfrm>
            <a:off x="734525" y="4376586"/>
            <a:ext cx="9108722" cy="646331"/>
          </a:xfrm>
          <a:prstGeom prst="rect">
            <a:avLst/>
          </a:prstGeom>
          <a:noFill/>
        </p:spPr>
        <p:txBody>
          <a:bodyPr wrap="square">
            <a:spAutoFit/>
          </a:bodyPr>
          <a:lstStyle/>
          <a:p>
            <a:br>
              <a:rPr lang="en-US" altLang="zh-CN" dirty="0">
                <a:solidFill>
                  <a:schemeClr val="bg2">
                    <a:lumMod val="10000"/>
                  </a:schemeClr>
                </a:solidFill>
              </a:rPr>
            </a:br>
            <a:r>
              <a:rPr lang="en-US" altLang="zh-CN" sz="1800" b="1" i="0" u="none" strike="noStrike" dirty="0">
                <a:solidFill>
                  <a:srgbClr val="000000"/>
                </a:solidFill>
                <a:effectLst/>
                <a:latin typeface="Arial" panose="020B0604020202020204" pitchFamily="34" charset="0"/>
              </a:rPr>
              <a:t>Party Run is a fun party game, but you get good exercise as a byproduct</a:t>
            </a:r>
            <a:endParaRPr lang="en-US" altLang="zh-CN"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859023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528</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等线 Light</vt:lpstr>
      <vt:lpstr>微软雅黑</vt:lpstr>
      <vt:lpstr>Arial</vt:lpstr>
      <vt:lpstr>Russo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周 琦伟</dc:creator>
  <cp:lastModifiedBy>周 琦伟</cp:lastModifiedBy>
  <cp:revision>13</cp:revision>
  <dcterms:created xsi:type="dcterms:W3CDTF">2022-02-12T11:50:50Z</dcterms:created>
  <dcterms:modified xsi:type="dcterms:W3CDTF">2022-09-05T00:34:57Z</dcterms:modified>
</cp:coreProperties>
</file>